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48" r:id="rId2"/>
  </p:sldMasterIdLst>
  <p:notesMasterIdLst>
    <p:notesMasterId r:id="rId115"/>
  </p:notesMasterIdLst>
  <p:handoutMasterIdLst>
    <p:handoutMasterId r:id="rId116"/>
  </p:handoutMasterIdLst>
  <p:sldIdLst>
    <p:sldId id="256" r:id="rId3"/>
    <p:sldId id="516" r:id="rId4"/>
    <p:sldId id="435" r:id="rId5"/>
    <p:sldId id="264" r:id="rId6"/>
    <p:sldId id="260" r:id="rId7"/>
    <p:sldId id="333" r:id="rId8"/>
    <p:sldId id="334" r:id="rId9"/>
    <p:sldId id="335" r:id="rId10"/>
    <p:sldId id="336" r:id="rId11"/>
    <p:sldId id="337" r:id="rId12"/>
    <p:sldId id="518" r:id="rId13"/>
    <p:sldId id="519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520" r:id="rId25"/>
    <p:sldId id="521" r:id="rId26"/>
    <p:sldId id="522" r:id="rId27"/>
    <p:sldId id="523" r:id="rId28"/>
    <p:sldId id="475" r:id="rId29"/>
    <p:sldId id="282" r:id="rId30"/>
    <p:sldId id="446" r:id="rId31"/>
    <p:sldId id="385" r:id="rId32"/>
    <p:sldId id="274" r:id="rId33"/>
    <p:sldId id="373" r:id="rId34"/>
    <p:sldId id="285" r:id="rId35"/>
    <p:sldId id="286" r:id="rId36"/>
    <p:sldId id="287" r:id="rId37"/>
    <p:sldId id="288" r:id="rId38"/>
    <p:sldId id="265" r:id="rId39"/>
    <p:sldId id="469" r:id="rId40"/>
    <p:sldId id="278" r:id="rId41"/>
    <p:sldId id="377" r:id="rId42"/>
    <p:sldId id="389" r:id="rId43"/>
    <p:sldId id="382" r:id="rId44"/>
    <p:sldId id="383" r:id="rId45"/>
    <p:sldId id="440" r:id="rId46"/>
    <p:sldId id="436" r:id="rId47"/>
    <p:sldId id="437" r:id="rId48"/>
    <p:sldId id="438" r:id="rId49"/>
    <p:sldId id="467" r:id="rId50"/>
    <p:sldId id="275" r:id="rId51"/>
    <p:sldId id="367" r:id="rId52"/>
    <p:sldId id="374" r:id="rId53"/>
    <p:sldId id="371" r:id="rId54"/>
    <p:sldId id="525" r:id="rId55"/>
    <p:sldId id="468" r:id="rId56"/>
    <p:sldId id="276" r:id="rId57"/>
    <p:sldId id="357" r:id="rId58"/>
    <p:sldId id="361" r:id="rId59"/>
    <p:sldId id="470" r:id="rId60"/>
    <p:sldId id="454" r:id="rId61"/>
    <p:sldId id="476" r:id="rId62"/>
    <p:sldId id="524" r:id="rId63"/>
    <p:sldId id="477" r:id="rId64"/>
    <p:sldId id="512" r:id="rId65"/>
    <p:sldId id="478" r:id="rId66"/>
    <p:sldId id="513" r:id="rId67"/>
    <p:sldId id="455" r:id="rId68"/>
    <p:sldId id="479" r:id="rId69"/>
    <p:sldId id="480" r:id="rId70"/>
    <p:sldId id="514" r:id="rId71"/>
    <p:sldId id="515" r:id="rId72"/>
    <p:sldId id="481" r:id="rId73"/>
    <p:sldId id="266" r:id="rId74"/>
    <p:sldId id="471" r:id="rId75"/>
    <p:sldId id="482" r:id="rId76"/>
    <p:sldId id="483" r:id="rId77"/>
    <p:sldId id="484" r:id="rId78"/>
    <p:sldId id="501" r:id="rId79"/>
    <p:sldId id="503" r:id="rId80"/>
    <p:sldId id="485" r:id="rId81"/>
    <p:sldId id="486" r:id="rId82"/>
    <p:sldId id="502" r:id="rId83"/>
    <p:sldId id="504" r:id="rId84"/>
    <p:sldId id="487" r:id="rId85"/>
    <p:sldId id="488" r:id="rId86"/>
    <p:sldId id="472" r:id="rId87"/>
    <p:sldId id="489" r:id="rId88"/>
    <p:sldId id="490" r:id="rId89"/>
    <p:sldId id="492" r:id="rId90"/>
    <p:sldId id="493" r:id="rId91"/>
    <p:sldId id="507" r:id="rId92"/>
    <p:sldId id="508" r:id="rId93"/>
    <p:sldId id="509" r:id="rId94"/>
    <p:sldId id="494" r:id="rId95"/>
    <p:sldId id="510" r:id="rId96"/>
    <p:sldId id="511" r:id="rId97"/>
    <p:sldId id="495" r:id="rId98"/>
    <p:sldId id="496" r:id="rId99"/>
    <p:sldId id="497" r:id="rId100"/>
    <p:sldId id="498" r:id="rId101"/>
    <p:sldId id="461" r:id="rId102"/>
    <p:sldId id="462" r:id="rId103"/>
    <p:sldId id="463" r:id="rId104"/>
    <p:sldId id="464" r:id="rId105"/>
    <p:sldId id="465" r:id="rId106"/>
    <p:sldId id="466" r:id="rId107"/>
    <p:sldId id="384" r:id="rId108"/>
    <p:sldId id="517" r:id="rId109"/>
    <p:sldId id="474" r:id="rId110"/>
    <p:sldId id="527" r:id="rId111"/>
    <p:sldId id="427" r:id="rId112"/>
    <p:sldId id="526" r:id="rId113"/>
    <p:sldId id="473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7692A5-0841-8342-8EC1-76B4306DD693}">
          <p14:sldIdLst>
            <p14:sldId id="256"/>
            <p14:sldId id="516"/>
            <p14:sldId id="435"/>
            <p14:sldId id="264"/>
            <p14:sldId id="260"/>
            <p14:sldId id="333"/>
            <p14:sldId id="334"/>
            <p14:sldId id="335"/>
            <p14:sldId id="336"/>
            <p14:sldId id="337"/>
            <p14:sldId id="518"/>
            <p14:sldId id="519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Approach" id="{2208E587-36A2-614C-92F9-469202798F75}">
          <p14:sldIdLst>
            <p14:sldId id="520"/>
            <p14:sldId id="521"/>
            <p14:sldId id="522"/>
            <p14:sldId id="523"/>
          </p14:sldIdLst>
        </p14:section>
        <p14:section name="Sensing" id="{73FB93C2-F1DC-3C47-81B1-73E96E13548E}">
          <p14:sldIdLst>
            <p14:sldId id="475"/>
            <p14:sldId id="282"/>
            <p14:sldId id="446"/>
            <p14:sldId id="385"/>
            <p14:sldId id="274"/>
            <p14:sldId id="373"/>
            <p14:sldId id="285"/>
            <p14:sldId id="286"/>
            <p14:sldId id="287"/>
            <p14:sldId id="288"/>
            <p14:sldId id="265"/>
          </p14:sldIdLst>
        </p14:section>
        <p14:section name="Environmental Landmarks and Features" id="{04D7F7D8-49F0-0543-9B47-47AAB48F707B}">
          <p14:sldIdLst>
            <p14:sldId id="469"/>
            <p14:sldId id="278"/>
            <p14:sldId id="377"/>
            <p14:sldId id="389"/>
            <p14:sldId id="382"/>
            <p14:sldId id="383"/>
            <p14:sldId id="440"/>
            <p14:sldId id="436"/>
            <p14:sldId id="437"/>
            <p14:sldId id="438"/>
          </p14:sldIdLst>
        </p14:section>
        <p14:section name="Position and Orientation" id="{5E893BDE-A92C-CA47-9621-919E8C67D781}">
          <p14:sldIdLst>
            <p14:sldId id="467"/>
            <p14:sldId id="275"/>
            <p14:sldId id="367"/>
            <p14:sldId id="374"/>
            <p14:sldId id="371"/>
            <p14:sldId id="525"/>
          </p14:sldIdLst>
        </p14:section>
        <p14:section name="Control and Locomotion" id="{39BED740-E9BC-4E40-B2DC-0F10D1399A3C}">
          <p14:sldIdLst>
            <p14:sldId id="468"/>
            <p14:sldId id="276"/>
            <p14:sldId id="357"/>
            <p14:sldId id="361"/>
          </p14:sldIdLst>
        </p14:section>
        <p14:section name="Motion Estimation" id="{A80EB036-A64E-204F-8B4C-B6117CFFFFA8}">
          <p14:sldIdLst/>
        </p14:section>
        <p14:section name="From Poses to Maps" id="{19E81243-95C1-5249-A0EE-41F6FAE0BA6E}">
          <p14:sldIdLst>
            <p14:sldId id="470"/>
            <p14:sldId id="454"/>
            <p14:sldId id="476"/>
            <p14:sldId id="524"/>
            <p14:sldId id="477"/>
            <p14:sldId id="512"/>
            <p14:sldId id="478"/>
            <p14:sldId id="513"/>
            <p14:sldId id="455"/>
            <p14:sldId id="479"/>
            <p14:sldId id="480"/>
            <p14:sldId id="514"/>
            <p14:sldId id="515"/>
            <p14:sldId id="481"/>
            <p14:sldId id="266"/>
          </p14:sldIdLst>
        </p14:section>
        <p14:section name="Mapping and Junctions" id="{FDD69E95-9413-184C-A59C-3F496CEC4318}">
          <p14:sldIdLst>
            <p14:sldId id="471"/>
            <p14:sldId id="482"/>
            <p14:sldId id="483"/>
            <p14:sldId id="484"/>
            <p14:sldId id="501"/>
            <p14:sldId id="503"/>
            <p14:sldId id="485"/>
            <p14:sldId id="486"/>
            <p14:sldId id="502"/>
            <p14:sldId id="504"/>
            <p14:sldId id="487"/>
            <p14:sldId id="488"/>
          </p14:sldIdLst>
        </p14:section>
        <p14:section name="Probabilistic Mapping" id="{C386B7FE-6391-6741-9FF8-DDA5FA0548FC}">
          <p14:sldIdLst>
            <p14:sldId id="472"/>
            <p14:sldId id="489"/>
            <p14:sldId id="490"/>
            <p14:sldId id="492"/>
            <p14:sldId id="493"/>
            <p14:sldId id="507"/>
            <p14:sldId id="508"/>
            <p14:sldId id="509"/>
            <p14:sldId id="494"/>
            <p14:sldId id="510"/>
            <p14:sldId id="511"/>
            <p14:sldId id="495"/>
            <p14:sldId id="496"/>
            <p14:sldId id="497"/>
            <p14:sldId id="498"/>
          </p14:sldIdLst>
        </p14:section>
        <p14:section name="Results" id="{6A731317-36B5-8D4B-A72E-AA9A4AD458A5}">
          <p14:sldIdLst>
            <p14:sldId id="461"/>
            <p14:sldId id="462"/>
            <p14:sldId id="463"/>
            <p14:sldId id="464"/>
            <p14:sldId id="465"/>
            <p14:sldId id="466"/>
            <p14:sldId id="384"/>
            <p14:sldId id="517"/>
            <p14:sldId id="474"/>
          </p14:sldIdLst>
        </p14:section>
        <p14:section name="Conclusion" id="{CACDFD80-A4E0-0A4E-89A9-83CD9970DF59}">
          <p14:sldIdLst>
            <p14:sldId id="527"/>
            <p14:sldId id="427"/>
            <p14:sldId id="526"/>
            <p14:sldId id="4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5" autoAdjust="0"/>
    <p:restoredTop sz="94720" autoAdjust="0"/>
  </p:normalViewPr>
  <p:slideViewPr>
    <p:cSldViewPr snapToGrid="0" snapToObjects="1">
      <p:cViewPr varScale="1">
        <p:scale>
          <a:sx n="63" d="100"/>
          <a:sy n="63" d="100"/>
        </p:scale>
        <p:origin x="-4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6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notesMaster" Target="notesMasters/notesMaster1.xml"/><Relationship Id="rId116" Type="http://schemas.openxmlformats.org/officeDocument/2006/relationships/handoutMaster" Target="handoutMasters/handoutMaster1.xml"/><Relationship Id="rId117" Type="http://schemas.openxmlformats.org/officeDocument/2006/relationships/printerSettings" Target="printerSettings/printerSettings1.bin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C7BEB-DE00-2E4E-BE42-B6A178AE45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3EB34C9-414D-8941-A36A-18D0E1189F3D}">
      <dgm:prSet phldrT="[Text]"/>
      <dgm:spPr/>
      <dgm:t>
        <a:bodyPr/>
        <a:lstStyle/>
        <a:p>
          <a:r>
            <a:rPr lang="en-US" dirty="0" smtClean="0"/>
            <a:t>Sensing Void Space</a:t>
          </a:r>
          <a:endParaRPr lang="en-US" dirty="0"/>
        </a:p>
      </dgm:t>
    </dgm:pt>
    <dgm:pt modelId="{CBE3D33A-A76A-9B48-985E-D337F582BB5D}" type="parTrans" cxnId="{AA4F7F64-5F34-C24D-A646-7614EAAE8FE5}">
      <dgm:prSet/>
      <dgm:spPr/>
      <dgm:t>
        <a:bodyPr/>
        <a:lstStyle/>
        <a:p>
          <a:endParaRPr lang="en-US"/>
        </a:p>
      </dgm:t>
    </dgm:pt>
    <dgm:pt modelId="{9859DB6B-CE71-F24A-A5EF-92C594F2669E}" type="sibTrans" cxnId="{AA4F7F64-5F34-C24D-A646-7614EAAE8FE5}">
      <dgm:prSet/>
      <dgm:spPr/>
      <dgm:t>
        <a:bodyPr/>
        <a:lstStyle/>
        <a:p>
          <a:endParaRPr lang="en-US"/>
        </a:p>
      </dgm:t>
    </dgm:pt>
    <dgm:pt modelId="{6251CCEE-914C-374F-BB7A-A02400383F04}">
      <dgm:prSet phldrT="[Text]"/>
      <dgm:spPr/>
      <dgm:t>
        <a:bodyPr/>
        <a:lstStyle/>
        <a:p>
          <a:r>
            <a:rPr lang="en-US" smtClean="0"/>
            <a:t>Position and Orientation</a:t>
          </a:r>
          <a:endParaRPr lang="en-US" dirty="0" smtClean="0"/>
        </a:p>
      </dgm:t>
    </dgm:pt>
    <dgm:pt modelId="{2EF77C67-A970-D84E-84B8-6F04C3613AD8}" type="parTrans" cxnId="{F59298C9-B72F-7A4A-87EF-8F3346BE3CDD}">
      <dgm:prSet/>
      <dgm:spPr/>
      <dgm:t>
        <a:bodyPr/>
        <a:lstStyle/>
        <a:p>
          <a:endParaRPr lang="en-US"/>
        </a:p>
      </dgm:t>
    </dgm:pt>
    <dgm:pt modelId="{3C4BE3C8-5D85-6945-BD11-F3927A1ED928}" type="sibTrans" cxnId="{F59298C9-B72F-7A4A-87EF-8F3346BE3CDD}">
      <dgm:prSet/>
      <dgm:spPr/>
      <dgm:t>
        <a:bodyPr/>
        <a:lstStyle/>
        <a:p>
          <a:endParaRPr lang="en-US"/>
        </a:p>
      </dgm:t>
    </dgm:pt>
    <dgm:pt modelId="{B4149357-3888-1146-B49A-07E535E43D45}">
      <dgm:prSet phldrT="[Text]"/>
      <dgm:spPr/>
      <dgm:t>
        <a:bodyPr/>
        <a:lstStyle/>
        <a:p>
          <a:r>
            <a:rPr lang="en-US" smtClean="0"/>
            <a:t>Control and Locomotion</a:t>
          </a:r>
          <a:endParaRPr lang="en-US" dirty="0" smtClean="0"/>
        </a:p>
      </dgm:t>
    </dgm:pt>
    <dgm:pt modelId="{7055137C-D457-5C43-BBAB-BFC907BFFA2C}" type="parTrans" cxnId="{E69EBC20-526B-744B-A301-5C43FB902924}">
      <dgm:prSet/>
      <dgm:spPr/>
      <dgm:t>
        <a:bodyPr/>
        <a:lstStyle/>
        <a:p>
          <a:endParaRPr lang="en-US"/>
        </a:p>
      </dgm:t>
    </dgm:pt>
    <dgm:pt modelId="{90A52008-B6D1-FE4A-AFA0-B962A83FCC08}" type="sibTrans" cxnId="{E69EBC20-526B-744B-A301-5C43FB902924}">
      <dgm:prSet/>
      <dgm:spPr/>
      <dgm:t>
        <a:bodyPr/>
        <a:lstStyle/>
        <a:p>
          <a:endParaRPr lang="en-US"/>
        </a:p>
      </dgm:t>
    </dgm:pt>
    <dgm:pt modelId="{670EE10C-11C1-9942-B619-7B29CA43A191}">
      <dgm:prSet phldrT="[Text]"/>
      <dgm:spPr/>
      <dgm:t>
        <a:bodyPr/>
        <a:lstStyle/>
        <a:p>
          <a:r>
            <a:rPr lang="en-US" smtClean="0"/>
            <a:t>Motion Estimation</a:t>
          </a:r>
          <a:endParaRPr lang="en-US" dirty="0"/>
        </a:p>
      </dgm:t>
    </dgm:pt>
    <dgm:pt modelId="{8D533ACF-5CA8-C74F-A8E6-9DDF100A8404}" type="parTrans" cxnId="{9901518E-2A92-1B4D-9B88-4808D107D918}">
      <dgm:prSet/>
      <dgm:spPr/>
      <dgm:t>
        <a:bodyPr/>
        <a:lstStyle/>
        <a:p>
          <a:endParaRPr lang="en-US"/>
        </a:p>
      </dgm:t>
    </dgm:pt>
    <dgm:pt modelId="{71D5129E-A579-354B-AA1F-E70EE7DA1DF3}" type="sibTrans" cxnId="{9901518E-2A92-1B4D-9B88-4808D107D918}">
      <dgm:prSet/>
      <dgm:spPr/>
      <dgm:t>
        <a:bodyPr/>
        <a:lstStyle/>
        <a:p>
          <a:endParaRPr lang="en-US"/>
        </a:p>
      </dgm:t>
    </dgm:pt>
    <dgm:pt modelId="{33DECCAD-3213-C44D-951A-D193BEDB3EE5}">
      <dgm:prSet phldrT="[Text]"/>
      <dgm:spPr/>
      <dgm:t>
        <a:bodyPr/>
        <a:lstStyle/>
        <a:p>
          <a:r>
            <a:rPr lang="en-US" smtClean="0"/>
            <a:t>Environmental Landmarks and Features</a:t>
          </a:r>
          <a:endParaRPr lang="en-US" dirty="0"/>
        </a:p>
      </dgm:t>
    </dgm:pt>
    <dgm:pt modelId="{A1F1B020-104D-B843-AF7E-F35E8721725F}" type="parTrans" cxnId="{64F55F5F-0A4B-474A-A693-EEFF58327380}">
      <dgm:prSet/>
      <dgm:spPr/>
      <dgm:t>
        <a:bodyPr/>
        <a:lstStyle/>
        <a:p>
          <a:endParaRPr lang="en-US"/>
        </a:p>
      </dgm:t>
    </dgm:pt>
    <dgm:pt modelId="{F8D8DB86-4E1B-EF4A-945A-39B05241B4E0}" type="sibTrans" cxnId="{64F55F5F-0A4B-474A-A693-EEFF58327380}">
      <dgm:prSet/>
      <dgm:spPr/>
      <dgm:t>
        <a:bodyPr/>
        <a:lstStyle/>
        <a:p>
          <a:endParaRPr lang="en-US"/>
        </a:p>
      </dgm:t>
    </dgm:pt>
    <dgm:pt modelId="{AE7C9B0A-1FBD-BE44-9D54-518A4A4E653A}">
      <dgm:prSet phldrT="[Text]"/>
      <dgm:spPr/>
      <dgm:t>
        <a:bodyPr/>
        <a:lstStyle/>
        <a:p>
          <a:r>
            <a:rPr lang="en-US" smtClean="0"/>
            <a:t>From Poses to Maps</a:t>
          </a:r>
          <a:endParaRPr lang="en-US" dirty="0" smtClean="0"/>
        </a:p>
      </dgm:t>
    </dgm:pt>
    <dgm:pt modelId="{46BFA719-9471-7345-A968-1DBE37F39267}" type="parTrans" cxnId="{D2AD2BA4-B192-354D-990D-C581257736F4}">
      <dgm:prSet/>
      <dgm:spPr/>
      <dgm:t>
        <a:bodyPr/>
        <a:lstStyle/>
        <a:p>
          <a:endParaRPr lang="en-US"/>
        </a:p>
      </dgm:t>
    </dgm:pt>
    <dgm:pt modelId="{3311507D-EC6D-4A4F-8922-03911129613C}" type="sibTrans" cxnId="{D2AD2BA4-B192-354D-990D-C581257736F4}">
      <dgm:prSet/>
      <dgm:spPr/>
      <dgm:t>
        <a:bodyPr/>
        <a:lstStyle/>
        <a:p>
          <a:endParaRPr lang="en-US"/>
        </a:p>
      </dgm:t>
    </dgm:pt>
    <dgm:pt modelId="{36169317-C715-3844-B911-B88FF94A4FCA}">
      <dgm:prSet phldrT="[Text]"/>
      <dgm:spPr/>
      <dgm:t>
        <a:bodyPr/>
        <a:lstStyle/>
        <a:p>
          <a:r>
            <a:rPr lang="en-US" smtClean="0"/>
            <a:t>Mapping with Junctions</a:t>
          </a:r>
          <a:endParaRPr lang="en-US" dirty="0" smtClean="0"/>
        </a:p>
      </dgm:t>
    </dgm:pt>
    <dgm:pt modelId="{084BC4AE-E372-A748-AAAA-6726D2BE9234}" type="parTrans" cxnId="{7917EFD4-6C61-714F-919F-754060C20C69}">
      <dgm:prSet/>
      <dgm:spPr/>
      <dgm:t>
        <a:bodyPr/>
        <a:lstStyle/>
        <a:p>
          <a:endParaRPr lang="en-US"/>
        </a:p>
      </dgm:t>
    </dgm:pt>
    <dgm:pt modelId="{88DE244B-1C2E-6246-8838-6F094D96E63C}" type="sibTrans" cxnId="{7917EFD4-6C61-714F-919F-754060C20C69}">
      <dgm:prSet/>
      <dgm:spPr/>
      <dgm:t>
        <a:bodyPr/>
        <a:lstStyle/>
        <a:p>
          <a:endParaRPr lang="en-US"/>
        </a:p>
      </dgm:t>
    </dgm:pt>
    <dgm:pt modelId="{C92B0578-686E-1A48-9403-99242F76AF86}">
      <dgm:prSet phldrT="[Text]"/>
      <dgm:spPr/>
      <dgm:t>
        <a:bodyPr/>
        <a:lstStyle/>
        <a:p>
          <a:r>
            <a:rPr lang="en-US" dirty="0" smtClean="0"/>
            <a:t>Probabilistic Mapping</a:t>
          </a:r>
        </a:p>
      </dgm:t>
    </dgm:pt>
    <dgm:pt modelId="{2E3B38E9-F78A-4244-B7E4-4CBCDA953B4C}" type="parTrans" cxnId="{50649FB0-34ED-0C43-9EAD-BC438804B66D}">
      <dgm:prSet/>
      <dgm:spPr/>
      <dgm:t>
        <a:bodyPr/>
        <a:lstStyle/>
        <a:p>
          <a:endParaRPr lang="en-US"/>
        </a:p>
      </dgm:t>
    </dgm:pt>
    <dgm:pt modelId="{DB6910A7-544F-254C-B48A-BEEE0E92D501}" type="sibTrans" cxnId="{50649FB0-34ED-0C43-9EAD-BC438804B66D}">
      <dgm:prSet/>
      <dgm:spPr/>
      <dgm:t>
        <a:bodyPr/>
        <a:lstStyle/>
        <a:p>
          <a:endParaRPr lang="en-US"/>
        </a:p>
      </dgm:t>
    </dgm:pt>
    <dgm:pt modelId="{6FA43F24-C9B9-7242-B72B-C2393B9395B8}" type="pres">
      <dgm:prSet presAssocID="{F8DC7BEB-DE00-2E4E-BE42-B6A178AE45FC}" presName="Name0" presStyleCnt="0">
        <dgm:presLayoutVars>
          <dgm:dir/>
          <dgm:animLvl val="lvl"/>
          <dgm:resizeHandles val="exact"/>
        </dgm:presLayoutVars>
      </dgm:prSet>
      <dgm:spPr/>
    </dgm:pt>
    <dgm:pt modelId="{CA1F9316-EBB9-2B46-B6A4-A110FF7D7DAF}" type="pres">
      <dgm:prSet presAssocID="{D3EB34C9-414D-8941-A36A-18D0E1189F3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69B4-E810-444C-83D5-438F1F1A896C}" type="pres">
      <dgm:prSet presAssocID="{9859DB6B-CE71-F24A-A5EF-92C594F2669E}" presName="parTxOnlySpace" presStyleCnt="0"/>
      <dgm:spPr/>
    </dgm:pt>
    <dgm:pt modelId="{E42927D8-99EC-E34D-B55F-66CC5F77F409}" type="pres">
      <dgm:prSet presAssocID="{6251CCEE-914C-374F-BB7A-A02400383F0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09511-0858-2845-AB5E-2B10960FDD73}" type="pres">
      <dgm:prSet presAssocID="{3C4BE3C8-5D85-6945-BD11-F3927A1ED928}" presName="parTxOnlySpace" presStyleCnt="0"/>
      <dgm:spPr/>
    </dgm:pt>
    <dgm:pt modelId="{2064B391-3FD2-BD49-A5C7-426A8D6ADF77}" type="pres">
      <dgm:prSet presAssocID="{B4149357-3888-1146-B49A-07E535E43D45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90215-9FFC-274F-B3C5-72FFD3D3D6B0}" type="pres">
      <dgm:prSet presAssocID="{90A52008-B6D1-FE4A-AFA0-B962A83FCC08}" presName="parTxOnlySpace" presStyleCnt="0"/>
      <dgm:spPr/>
    </dgm:pt>
    <dgm:pt modelId="{132CFF45-B2B4-524D-A0BB-3CDD42DE0092}" type="pres">
      <dgm:prSet presAssocID="{670EE10C-11C1-9942-B619-7B29CA43A19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310A4-3161-6D43-B3C5-6C575F240294}" type="pres">
      <dgm:prSet presAssocID="{71D5129E-A579-354B-AA1F-E70EE7DA1DF3}" presName="parTxOnlySpace" presStyleCnt="0"/>
      <dgm:spPr/>
    </dgm:pt>
    <dgm:pt modelId="{C152593A-EA90-3942-BB95-33BF4B57D0F8}" type="pres">
      <dgm:prSet presAssocID="{33DECCAD-3213-C44D-951A-D193BEDB3EE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49A0E-A981-8B4E-9ED7-8EF8006CD1AC}" type="pres">
      <dgm:prSet presAssocID="{F8D8DB86-4E1B-EF4A-945A-39B05241B4E0}" presName="parTxOnlySpace" presStyleCnt="0"/>
      <dgm:spPr/>
    </dgm:pt>
    <dgm:pt modelId="{C75E8CA1-9B4E-3E49-B379-7B678FE43F40}" type="pres">
      <dgm:prSet presAssocID="{AE7C9B0A-1FBD-BE44-9D54-518A4A4E653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27D9A-C422-504D-A79C-F6356C348D6F}" type="pres">
      <dgm:prSet presAssocID="{3311507D-EC6D-4A4F-8922-03911129613C}" presName="parTxOnlySpace" presStyleCnt="0"/>
      <dgm:spPr/>
    </dgm:pt>
    <dgm:pt modelId="{29E09AAF-2786-FA4B-8F88-38F9C7218568}" type="pres">
      <dgm:prSet presAssocID="{36169317-C715-3844-B911-B88FF94A4FC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6625-1FFB-CF48-97B4-F7E42DEFEBF7}" type="pres">
      <dgm:prSet presAssocID="{88DE244B-1C2E-6246-8838-6F094D96E63C}" presName="parTxOnlySpace" presStyleCnt="0"/>
      <dgm:spPr/>
    </dgm:pt>
    <dgm:pt modelId="{A0CFEBAF-5770-1C4F-8CFE-08D8C1B85CB1}" type="pres">
      <dgm:prSet presAssocID="{C92B0578-686E-1A48-9403-99242F76AF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D441-632B-BD4B-B2C8-B13BBC053E23}" type="presOf" srcId="{AE7C9B0A-1FBD-BE44-9D54-518A4A4E653A}" destId="{C75E8CA1-9B4E-3E49-B379-7B678FE43F40}" srcOrd="0" destOrd="0" presId="urn:microsoft.com/office/officeart/2005/8/layout/chevron1"/>
    <dgm:cxn modelId="{50649FB0-34ED-0C43-9EAD-BC438804B66D}" srcId="{F8DC7BEB-DE00-2E4E-BE42-B6A178AE45FC}" destId="{C92B0578-686E-1A48-9403-99242F76AF86}" srcOrd="7" destOrd="0" parTransId="{2E3B38E9-F78A-4244-B7E4-4CBCDA953B4C}" sibTransId="{DB6910A7-544F-254C-B48A-BEEE0E92D501}"/>
    <dgm:cxn modelId="{AA4F7F64-5F34-C24D-A646-7614EAAE8FE5}" srcId="{F8DC7BEB-DE00-2E4E-BE42-B6A178AE45FC}" destId="{D3EB34C9-414D-8941-A36A-18D0E1189F3D}" srcOrd="0" destOrd="0" parTransId="{CBE3D33A-A76A-9B48-985E-D337F582BB5D}" sibTransId="{9859DB6B-CE71-F24A-A5EF-92C594F2669E}"/>
    <dgm:cxn modelId="{9901518E-2A92-1B4D-9B88-4808D107D918}" srcId="{F8DC7BEB-DE00-2E4E-BE42-B6A178AE45FC}" destId="{670EE10C-11C1-9942-B619-7B29CA43A191}" srcOrd="3" destOrd="0" parTransId="{8D533ACF-5CA8-C74F-A8E6-9DDF100A8404}" sibTransId="{71D5129E-A579-354B-AA1F-E70EE7DA1DF3}"/>
    <dgm:cxn modelId="{C5F9345D-2FD1-DD43-8D43-35637206185E}" type="presOf" srcId="{33DECCAD-3213-C44D-951A-D193BEDB3EE5}" destId="{C152593A-EA90-3942-BB95-33BF4B57D0F8}" srcOrd="0" destOrd="0" presId="urn:microsoft.com/office/officeart/2005/8/layout/chevron1"/>
    <dgm:cxn modelId="{EB1CFFE4-58ED-2240-B3F9-985FC0A0B509}" type="presOf" srcId="{C92B0578-686E-1A48-9403-99242F76AF86}" destId="{A0CFEBAF-5770-1C4F-8CFE-08D8C1B85CB1}" srcOrd="0" destOrd="0" presId="urn:microsoft.com/office/officeart/2005/8/layout/chevron1"/>
    <dgm:cxn modelId="{04FF0776-45A9-BC45-8A2A-1E16F7F8C2A6}" type="presOf" srcId="{F8DC7BEB-DE00-2E4E-BE42-B6A178AE45FC}" destId="{6FA43F24-C9B9-7242-B72B-C2393B9395B8}" srcOrd="0" destOrd="0" presId="urn:microsoft.com/office/officeart/2005/8/layout/chevron1"/>
    <dgm:cxn modelId="{7917EFD4-6C61-714F-919F-754060C20C69}" srcId="{F8DC7BEB-DE00-2E4E-BE42-B6A178AE45FC}" destId="{36169317-C715-3844-B911-B88FF94A4FCA}" srcOrd="6" destOrd="0" parTransId="{084BC4AE-E372-A748-AAAA-6726D2BE9234}" sibTransId="{88DE244B-1C2E-6246-8838-6F094D96E63C}"/>
    <dgm:cxn modelId="{60C3430E-8FF4-4E46-92F6-FEA59584D3C4}" type="presOf" srcId="{36169317-C715-3844-B911-B88FF94A4FCA}" destId="{29E09AAF-2786-FA4B-8F88-38F9C7218568}" srcOrd="0" destOrd="0" presId="urn:microsoft.com/office/officeart/2005/8/layout/chevron1"/>
    <dgm:cxn modelId="{F59298C9-B72F-7A4A-87EF-8F3346BE3CDD}" srcId="{F8DC7BEB-DE00-2E4E-BE42-B6A178AE45FC}" destId="{6251CCEE-914C-374F-BB7A-A02400383F04}" srcOrd="1" destOrd="0" parTransId="{2EF77C67-A970-D84E-84B8-6F04C3613AD8}" sibTransId="{3C4BE3C8-5D85-6945-BD11-F3927A1ED928}"/>
    <dgm:cxn modelId="{F7BFBF48-E8FC-2B4F-941F-C00F1247E457}" type="presOf" srcId="{6251CCEE-914C-374F-BB7A-A02400383F04}" destId="{E42927D8-99EC-E34D-B55F-66CC5F77F409}" srcOrd="0" destOrd="0" presId="urn:microsoft.com/office/officeart/2005/8/layout/chevron1"/>
    <dgm:cxn modelId="{0AC8B3E7-9A23-AA48-B400-3C95D13CD772}" type="presOf" srcId="{D3EB34C9-414D-8941-A36A-18D0E1189F3D}" destId="{CA1F9316-EBB9-2B46-B6A4-A110FF7D7DAF}" srcOrd="0" destOrd="0" presId="urn:microsoft.com/office/officeart/2005/8/layout/chevron1"/>
    <dgm:cxn modelId="{D2AD2BA4-B192-354D-990D-C581257736F4}" srcId="{F8DC7BEB-DE00-2E4E-BE42-B6A178AE45FC}" destId="{AE7C9B0A-1FBD-BE44-9D54-518A4A4E653A}" srcOrd="5" destOrd="0" parTransId="{46BFA719-9471-7345-A968-1DBE37F39267}" sibTransId="{3311507D-EC6D-4A4F-8922-03911129613C}"/>
    <dgm:cxn modelId="{E69EBC20-526B-744B-A301-5C43FB902924}" srcId="{F8DC7BEB-DE00-2E4E-BE42-B6A178AE45FC}" destId="{B4149357-3888-1146-B49A-07E535E43D45}" srcOrd="2" destOrd="0" parTransId="{7055137C-D457-5C43-BBAB-BFC907BFFA2C}" sibTransId="{90A52008-B6D1-FE4A-AFA0-B962A83FCC08}"/>
    <dgm:cxn modelId="{88A4284E-78AF-F545-BA45-09A35C7F4B49}" type="presOf" srcId="{B4149357-3888-1146-B49A-07E535E43D45}" destId="{2064B391-3FD2-BD49-A5C7-426A8D6ADF77}" srcOrd="0" destOrd="0" presId="urn:microsoft.com/office/officeart/2005/8/layout/chevron1"/>
    <dgm:cxn modelId="{64F55F5F-0A4B-474A-A693-EEFF58327380}" srcId="{F8DC7BEB-DE00-2E4E-BE42-B6A178AE45FC}" destId="{33DECCAD-3213-C44D-951A-D193BEDB3EE5}" srcOrd="4" destOrd="0" parTransId="{A1F1B020-104D-B843-AF7E-F35E8721725F}" sibTransId="{F8D8DB86-4E1B-EF4A-945A-39B05241B4E0}"/>
    <dgm:cxn modelId="{7BB3043C-112C-4248-9732-7DFC37260056}" type="presOf" srcId="{670EE10C-11C1-9942-B619-7B29CA43A191}" destId="{132CFF45-B2B4-524D-A0BB-3CDD42DE0092}" srcOrd="0" destOrd="0" presId="urn:microsoft.com/office/officeart/2005/8/layout/chevron1"/>
    <dgm:cxn modelId="{45756D12-0201-FA42-87A7-C238C2B7ABAD}" type="presParOf" srcId="{6FA43F24-C9B9-7242-B72B-C2393B9395B8}" destId="{CA1F9316-EBB9-2B46-B6A4-A110FF7D7DAF}" srcOrd="0" destOrd="0" presId="urn:microsoft.com/office/officeart/2005/8/layout/chevron1"/>
    <dgm:cxn modelId="{AAC2E354-3FE5-5742-BDB3-E63F8744380A}" type="presParOf" srcId="{6FA43F24-C9B9-7242-B72B-C2393B9395B8}" destId="{E42A69B4-E810-444C-83D5-438F1F1A896C}" srcOrd="1" destOrd="0" presId="urn:microsoft.com/office/officeart/2005/8/layout/chevron1"/>
    <dgm:cxn modelId="{9694154E-D21B-2D4D-A60B-BF27F01C66E8}" type="presParOf" srcId="{6FA43F24-C9B9-7242-B72B-C2393B9395B8}" destId="{E42927D8-99EC-E34D-B55F-66CC5F77F409}" srcOrd="2" destOrd="0" presId="urn:microsoft.com/office/officeart/2005/8/layout/chevron1"/>
    <dgm:cxn modelId="{FDC08A89-124B-EC4F-AD30-47AD98ADED89}" type="presParOf" srcId="{6FA43F24-C9B9-7242-B72B-C2393B9395B8}" destId="{F9809511-0858-2845-AB5E-2B10960FDD73}" srcOrd="3" destOrd="0" presId="urn:microsoft.com/office/officeart/2005/8/layout/chevron1"/>
    <dgm:cxn modelId="{D8FE74AF-BF17-4B46-B38F-F3C9457CA1B2}" type="presParOf" srcId="{6FA43F24-C9B9-7242-B72B-C2393B9395B8}" destId="{2064B391-3FD2-BD49-A5C7-426A8D6ADF77}" srcOrd="4" destOrd="0" presId="urn:microsoft.com/office/officeart/2005/8/layout/chevron1"/>
    <dgm:cxn modelId="{9EE329F9-A834-134A-AF44-9A22CC0F3BE3}" type="presParOf" srcId="{6FA43F24-C9B9-7242-B72B-C2393B9395B8}" destId="{5ED90215-9FFC-274F-B3C5-72FFD3D3D6B0}" srcOrd="5" destOrd="0" presId="urn:microsoft.com/office/officeart/2005/8/layout/chevron1"/>
    <dgm:cxn modelId="{6A99E13F-56DC-CD40-B034-CCCDFC0EDEF4}" type="presParOf" srcId="{6FA43F24-C9B9-7242-B72B-C2393B9395B8}" destId="{132CFF45-B2B4-524D-A0BB-3CDD42DE0092}" srcOrd="6" destOrd="0" presId="urn:microsoft.com/office/officeart/2005/8/layout/chevron1"/>
    <dgm:cxn modelId="{A88E3A60-FD86-C14C-B2AC-586B5567E3C9}" type="presParOf" srcId="{6FA43F24-C9B9-7242-B72B-C2393B9395B8}" destId="{5B0310A4-3161-6D43-B3C5-6C575F240294}" srcOrd="7" destOrd="0" presId="urn:microsoft.com/office/officeart/2005/8/layout/chevron1"/>
    <dgm:cxn modelId="{FC58F879-C781-FA44-8026-AE3A5D89BDB5}" type="presParOf" srcId="{6FA43F24-C9B9-7242-B72B-C2393B9395B8}" destId="{C152593A-EA90-3942-BB95-33BF4B57D0F8}" srcOrd="8" destOrd="0" presId="urn:microsoft.com/office/officeart/2005/8/layout/chevron1"/>
    <dgm:cxn modelId="{098EAD0D-3366-454F-8BC2-D58E5350EF96}" type="presParOf" srcId="{6FA43F24-C9B9-7242-B72B-C2393B9395B8}" destId="{C5849A0E-A981-8B4E-9ED7-8EF8006CD1AC}" srcOrd="9" destOrd="0" presId="urn:microsoft.com/office/officeart/2005/8/layout/chevron1"/>
    <dgm:cxn modelId="{ABBAE47B-5322-224D-AB30-B7C1E6099DAA}" type="presParOf" srcId="{6FA43F24-C9B9-7242-B72B-C2393B9395B8}" destId="{C75E8CA1-9B4E-3E49-B379-7B678FE43F40}" srcOrd="10" destOrd="0" presId="urn:microsoft.com/office/officeart/2005/8/layout/chevron1"/>
    <dgm:cxn modelId="{DCF51F84-8A11-4442-A843-2E93583DECC6}" type="presParOf" srcId="{6FA43F24-C9B9-7242-B72B-C2393B9395B8}" destId="{10527D9A-C422-504D-A79C-F6356C348D6F}" srcOrd="11" destOrd="0" presId="urn:microsoft.com/office/officeart/2005/8/layout/chevron1"/>
    <dgm:cxn modelId="{403145C5-5785-CC4E-B9B0-5211B1069D3F}" type="presParOf" srcId="{6FA43F24-C9B9-7242-B72B-C2393B9395B8}" destId="{29E09AAF-2786-FA4B-8F88-38F9C7218568}" srcOrd="12" destOrd="0" presId="urn:microsoft.com/office/officeart/2005/8/layout/chevron1"/>
    <dgm:cxn modelId="{8540984E-23EA-BD4A-819F-5EE9857AD0DF}" type="presParOf" srcId="{6FA43F24-C9B9-7242-B72B-C2393B9395B8}" destId="{16546625-1FFB-CF48-97B4-F7E42DEFEBF7}" srcOrd="13" destOrd="0" presId="urn:microsoft.com/office/officeart/2005/8/layout/chevron1"/>
    <dgm:cxn modelId="{0B92E366-BE68-7942-BF7F-9F0A7FA7C07E}" type="presParOf" srcId="{6FA43F24-C9B9-7242-B72B-C2393B9395B8}" destId="{A0CFEBAF-5770-1C4F-8CFE-08D8C1B85CB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F9316-EBB9-2B46-B6A4-A110FF7D7DAF}">
      <dsp:nvSpPr>
        <dsp:cNvPr id="0" name=""/>
        <dsp:cNvSpPr/>
      </dsp:nvSpPr>
      <dsp:spPr>
        <a:xfrm>
          <a:off x="78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Sensing Void Space</a:t>
          </a:r>
          <a:endParaRPr lang="en-US" sz="900" kern="1200" dirty="0"/>
        </a:p>
      </dsp:txBody>
      <dsp:txXfrm>
        <a:off x="251259" y="435494"/>
        <a:ext cx="751433" cy="500955"/>
      </dsp:txXfrm>
    </dsp:sp>
    <dsp:sp modelId="{E42927D8-99EC-E34D-B55F-66CC5F77F409}">
      <dsp:nvSpPr>
        <dsp:cNvPr id="0" name=""/>
        <dsp:cNvSpPr/>
      </dsp:nvSpPr>
      <dsp:spPr>
        <a:xfrm>
          <a:off x="112793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Position and Orientation</a:t>
          </a:r>
          <a:endParaRPr lang="en-US" sz="900" kern="1200" dirty="0" smtClean="0"/>
        </a:p>
      </dsp:txBody>
      <dsp:txXfrm>
        <a:off x="1378409" y="435494"/>
        <a:ext cx="751433" cy="500955"/>
      </dsp:txXfrm>
    </dsp:sp>
    <dsp:sp modelId="{2064B391-3FD2-BD49-A5C7-426A8D6ADF77}">
      <dsp:nvSpPr>
        <dsp:cNvPr id="0" name=""/>
        <dsp:cNvSpPr/>
      </dsp:nvSpPr>
      <dsp:spPr>
        <a:xfrm>
          <a:off x="22550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Control and Locomotion</a:t>
          </a:r>
          <a:endParaRPr lang="en-US" sz="900" kern="1200" dirty="0" smtClean="0"/>
        </a:p>
      </dsp:txBody>
      <dsp:txXfrm>
        <a:off x="2505558" y="435494"/>
        <a:ext cx="751433" cy="500955"/>
      </dsp:txXfrm>
    </dsp:sp>
    <dsp:sp modelId="{132CFF45-B2B4-524D-A0BB-3CDD42DE0092}">
      <dsp:nvSpPr>
        <dsp:cNvPr id="0" name=""/>
        <dsp:cNvSpPr/>
      </dsp:nvSpPr>
      <dsp:spPr>
        <a:xfrm>
          <a:off x="338223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Motion Estimation</a:t>
          </a:r>
          <a:endParaRPr lang="en-US" sz="900" kern="1200" dirty="0"/>
        </a:p>
      </dsp:txBody>
      <dsp:txXfrm>
        <a:off x="3632708" y="435494"/>
        <a:ext cx="751433" cy="500955"/>
      </dsp:txXfrm>
    </dsp:sp>
    <dsp:sp modelId="{C152593A-EA90-3942-BB95-33BF4B57D0F8}">
      <dsp:nvSpPr>
        <dsp:cNvPr id="0" name=""/>
        <dsp:cNvSpPr/>
      </dsp:nvSpPr>
      <dsp:spPr>
        <a:xfrm>
          <a:off x="45093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Environmental Landmarks and Features</a:t>
          </a:r>
          <a:endParaRPr lang="en-US" sz="900" kern="1200" dirty="0"/>
        </a:p>
      </dsp:txBody>
      <dsp:txXfrm>
        <a:off x="4759858" y="435494"/>
        <a:ext cx="751433" cy="500955"/>
      </dsp:txXfrm>
    </dsp:sp>
    <dsp:sp modelId="{C75E8CA1-9B4E-3E49-B379-7B678FE43F40}">
      <dsp:nvSpPr>
        <dsp:cNvPr id="0" name=""/>
        <dsp:cNvSpPr/>
      </dsp:nvSpPr>
      <dsp:spPr>
        <a:xfrm>
          <a:off x="56365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From Poses to Maps</a:t>
          </a:r>
          <a:endParaRPr lang="en-US" sz="900" kern="1200" dirty="0" smtClean="0"/>
        </a:p>
      </dsp:txBody>
      <dsp:txXfrm>
        <a:off x="5887007" y="435494"/>
        <a:ext cx="751433" cy="500955"/>
      </dsp:txXfrm>
    </dsp:sp>
    <dsp:sp modelId="{29E09AAF-2786-FA4B-8F88-38F9C7218568}">
      <dsp:nvSpPr>
        <dsp:cNvPr id="0" name=""/>
        <dsp:cNvSpPr/>
      </dsp:nvSpPr>
      <dsp:spPr>
        <a:xfrm>
          <a:off x="676367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Mapping with Junctions</a:t>
          </a:r>
          <a:endParaRPr lang="en-US" sz="900" kern="1200" dirty="0" smtClean="0"/>
        </a:p>
      </dsp:txBody>
      <dsp:txXfrm>
        <a:off x="7014157" y="435494"/>
        <a:ext cx="751433" cy="500955"/>
      </dsp:txXfrm>
    </dsp:sp>
    <dsp:sp modelId="{A0CFEBAF-5770-1C4F-8CFE-08D8C1B85CB1}">
      <dsp:nvSpPr>
        <dsp:cNvPr id="0" name=""/>
        <dsp:cNvSpPr/>
      </dsp:nvSpPr>
      <dsp:spPr>
        <a:xfrm>
          <a:off x="78908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Probabilistic Mapping</a:t>
          </a:r>
        </a:p>
      </dsp:txBody>
      <dsp:txXfrm>
        <a:off x="8141307" y="435494"/>
        <a:ext cx="751433" cy="50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0D45-4345-334F-838A-2184F1213BD3}" type="datetimeFigureOut">
              <a:rPr lang="en-US" smtClean="0"/>
              <a:t>1/22/15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E246F-0F1B-7849-9180-2146F0A4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D9D5-DA40-124E-A93B-E6369DBA6C0E}" type="datetimeFigureOut">
              <a:rPr lang="en-US" smtClean="0"/>
              <a:t>1/22/15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BCCDB-A202-FE48-99DF-B22741F8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3EA587-1940-2E4B-AD56-A629770A9AFF}" type="slidenum">
              <a:rPr lang="en-US"/>
              <a:pPr/>
              <a:t>33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61A1FD-A981-5E43-850D-20DDF53EA4C9}" type="slidenum">
              <a:rPr lang="en-US"/>
              <a:pPr/>
              <a:t>34</a:t>
            </a:fld>
            <a:endParaRPr 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5D9853-8E1A-8949-B299-02F6A5156157}" type="slidenum">
              <a:rPr lang="en-US"/>
              <a:pPr/>
              <a:t>35</a:t>
            </a:fld>
            <a:endParaRPr lang="en-US"/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F3BF0A3-1156-CB42-AC37-997434B43971}" type="slidenum">
              <a:rPr lang="en-US"/>
              <a:pPr/>
              <a:t>36</a:t>
            </a:fld>
            <a:endParaRPr lang="en-US"/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920B-EEFA-784F-A057-0DD90E26C88B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2C8F-D7E8-354D-96C5-8438341B25FC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A41E-0565-2347-B18B-9DEEF7793344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0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4ED5-A0D5-CE40-85D9-971DF9CCCB19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98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65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F6FE-EA4A-3849-BE8D-0B605A1C9CC3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A6C-C9E6-8244-B008-5CA9D20D7451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4299-7BA5-3348-B5FB-CA5CFF96B02A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3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3097-C7B1-8345-83FC-90E399146F83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54A0-2E9C-7342-807C-C61ACB0C6214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0348-86DD-6E46-9EA1-6C3058284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CC25-D597-8543-B6D4-CA9648818E43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63C0-65EE-6948-95CA-1397066D5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FE1C-FD37-9540-82E8-9FE1F3DC5867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diagramData" Target="../diagrams/data1.xml"/><Relationship Id="rId14" Type="http://schemas.openxmlformats.org/officeDocument/2006/relationships/diagramLayout" Target="../diagrams/layout1.xml"/><Relationship Id="rId15" Type="http://schemas.openxmlformats.org/officeDocument/2006/relationships/diagramQuickStyle" Target="../diagrams/quickStyle1.xml"/><Relationship Id="rId16" Type="http://schemas.openxmlformats.org/officeDocument/2006/relationships/diagramColors" Target="../diagrams/colors1.xml"/><Relationship Id="rId1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2821-C42F-4740-A106-C4BC17DBF0C9}" type="datetimeFigureOut">
              <a:rPr lang="en-US" smtClean="0"/>
              <a:t>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4197290712"/>
              </p:ext>
            </p:extLst>
          </p:nvPr>
        </p:nvGraphicFramePr>
        <p:xfrm>
          <a:off x="0" y="5874808"/>
          <a:ext cx="9143999" cy="13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337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FE1C-FD37-9540-82E8-9FE1F3DC5867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5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6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27.e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2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3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36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3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36.emf"/><Relationship Id="rId13" Type="http://schemas.openxmlformats.org/officeDocument/2006/relationships/oleObject" Target="../embeddings/oleObject14.bin"/><Relationship Id="rId14" Type="http://schemas.openxmlformats.org/officeDocument/2006/relationships/image" Target="../media/image3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48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4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Mapping with Proprioceptive Spatial Awareness in Confined and Sensor-Challenged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Jacob Everist</a:t>
            </a:r>
          </a:p>
          <a:p>
            <a:endParaRPr lang="en-US" dirty="0"/>
          </a:p>
          <a:p>
            <a:r>
              <a:rPr lang="en-US" dirty="0" smtClean="0"/>
              <a:t>Advisor: Wei-Min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Ramakant</a:t>
            </a:r>
            <a:r>
              <a:rPr lang="en-US" dirty="0" smtClean="0"/>
              <a:t> </a:t>
            </a:r>
            <a:r>
              <a:rPr lang="en-US" dirty="0" err="1" smtClean="0"/>
              <a:t>Nevatia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Behrokh</a:t>
            </a:r>
            <a:r>
              <a:rPr lang="en-US" dirty="0" smtClean="0"/>
              <a:t> </a:t>
            </a:r>
            <a:r>
              <a:rPr lang="en-US" dirty="0" err="1" smtClean="0"/>
              <a:t>Khoshnevis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46A-18A8-FB41-B8CE-73D6D4693986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Rediscover Old Infrastructure</a:t>
            </a:r>
            <a:endParaRPr lang="en-US" dirty="0"/>
          </a:p>
        </p:txBody>
      </p:sp>
      <p:pic>
        <p:nvPicPr>
          <p:cNvPr id="4" name="Content Placeholder 3" descr="old_pipe_ins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3289"/>
            <a:ext cx="5888900" cy="52547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AA1C-1031-EA45-B642-DE01D0FEC2F1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 descr="navEstimate_02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0" y="213357"/>
            <a:ext cx="8677490" cy="65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101</a:t>
            </a:fld>
            <a:endParaRPr lang="en-US"/>
          </a:p>
        </p:txBody>
      </p:sp>
      <p:pic>
        <p:nvPicPr>
          <p:cNvPr id="2" name="Picture 1" descr="navEstimate_02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" y="0"/>
            <a:ext cx="8571052" cy="64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102</a:t>
            </a:fld>
            <a:endParaRPr lang="en-US"/>
          </a:p>
        </p:txBody>
      </p:sp>
      <p:pic>
        <p:nvPicPr>
          <p:cNvPr id="2" name="Picture 1" descr="navEstimate_03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6286" cy="66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103</a:t>
            </a:fld>
            <a:endParaRPr lang="en-US"/>
          </a:p>
        </p:txBody>
      </p:sp>
      <p:pic>
        <p:nvPicPr>
          <p:cNvPr id="2" name="Picture 1" descr="navEstimate_05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4" y="338543"/>
            <a:ext cx="8510576" cy="63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104</a:t>
            </a:fld>
            <a:endParaRPr lang="en-US"/>
          </a:p>
        </p:txBody>
      </p:sp>
      <p:pic>
        <p:nvPicPr>
          <p:cNvPr id="3" name="Picture 2" descr="moveEstimate2_0000_03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28667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105</a:t>
            </a:fld>
            <a:endParaRPr lang="en-US"/>
          </a:p>
        </p:txBody>
      </p:sp>
      <p:pic>
        <p:nvPicPr>
          <p:cNvPr id="7" name="Picture 6" descr="moveEstimate2_0000_05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938381" cy="67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179727"/>
              </p:ext>
            </p:extLst>
          </p:nvPr>
        </p:nvGraphicFramePr>
        <p:xfrm>
          <a:off x="0" y="-6"/>
          <a:ext cx="9047239" cy="6525968"/>
        </p:xfrm>
        <a:graphic>
          <a:graphicData uri="http://schemas.openxmlformats.org/drawingml/2006/table">
            <a:tbl>
              <a:tblPr/>
              <a:tblGrid>
                <a:gridCol w="973176"/>
                <a:gridCol w="1047401"/>
                <a:gridCol w="923693"/>
                <a:gridCol w="808232"/>
                <a:gridCol w="808232"/>
                <a:gridCol w="791736"/>
                <a:gridCol w="824725"/>
                <a:gridCol w="717511"/>
                <a:gridCol w="635039"/>
                <a:gridCol w="734005"/>
                <a:gridCol w="783489"/>
              </a:tblGrid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Bottom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Side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 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L-junction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L-junction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 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Straight Pipe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Irregular Pipe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60-junction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60-junction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7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Forward Locomotion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Backtracking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Single Junction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Multi-Junctions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Navigation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Legend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Success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Partial Success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 yet demonstrated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7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7502" marR="7502" marT="750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02" marR="7502" marT="75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8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Y_junc</a:t>
            </a:r>
            <a:r>
              <a:rPr lang="en-US" dirty="0"/>
              <a:t>:  S S C</a:t>
            </a:r>
          </a:p>
          <a:p>
            <a:r>
              <a:rPr lang="en-US" dirty="0" err="1"/>
              <a:t>T_bottom</a:t>
            </a:r>
            <a:r>
              <a:rPr lang="en-US" dirty="0"/>
              <a:t>: S S C</a:t>
            </a:r>
          </a:p>
          <a:p>
            <a:r>
              <a:rPr lang="en-US" dirty="0" err="1"/>
              <a:t>T_side</a:t>
            </a:r>
            <a:r>
              <a:rPr lang="en-US" dirty="0"/>
              <a:t>:  S S S</a:t>
            </a:r>
          </a:p>
          <a:p>
            <a:r>
              <a:rPr lang="en-US" dirty="0"/>
              <a:t>cross:  S S </a:t>
            </a:r>
            <a:r>
              <a:rPr lang="en-US" dirty="0" smtClean="0"/>
              <a:t>S</a:t>
            </a:r>
          </a:p>
          <a:p>
            <a:r>
              <a:rPr lang="en-US" dirty="0" smtClean="0"/>
              <a:t>60-right: S S S</a:t>
            </a:r>
          </a:p>
          <a:p>
            <a:r>
              <a:rPr lang="en-US" dirty="0" smtClean="0"/>
              <a:t>60-left: S S S</a:t>
            </a:r>
          </a:p>
          <a:p>
            <a:r>
              <a:rPr lang="en-US" dirty="0" smtClean="0"/>
              <a:t>L-right: S S S</a:t>
            </a:r>
          </a:p>
          <a:p>
            <a:r>
              <a:rPr lang="en-US" dirty="0" smtClean="0"/>
              <a:t>L-left: S S S</a:t>
            </a:r>
          </a:p>
          <a:p>
            <a:r>
              <a:rPr lang="en-US" dirty="0" smtClean="0"/>
              <a:t>Straight: S S S</a:t>
            </a:r>
          </a:p>
          <a:p>
            <a:r>
              <a:rPr lang="en-US" dirty="0" smtClean="0"/>
              <a:t>Irregular: S S 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 = success, C = crash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6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4_09_29_cross_junc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50" y="1568966"/>
            <a:ext cx="9131388" cy="393966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3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Use proprioceptive sensors to map</a:t>
            </a:r>
          </a:p>
          <a:p>
            <a:r>
              <a:rPr lang="en-US" dirty="0" smtClean="0"/>
              <a:t>Use void space to build a map</a:t>
            </a:r>
            <a:endParaRPr lang="en-US" dirty="0"/>
          </a:p>
          <a:p>
            <a:r>
              <a:rPr lang="en-US" dirty="0" smtClean="0"/>
              <a:t>Map representation using posture images, poses, and overlapping skeletons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Sensing </a:t>
            </a:r>
            <a:r>
              <a:rPr lang="en-US" dirty="0" smtClean="0"/>
              <a:t>the environment through joint sensors, no contact, vision, or range sensors.  First method without </a:t>
            </a:r>
            <a:r>
              <a:rPr lang="en-US" dirty="0" err="1" smtClean="0"/>
              <a:t>exteroception</a:t>
            </a:r>
            <a:r>
              <a:rPr lang="en-US" dirty="0" smtClean="0"/>
              <a:t> (IROS2009)</a:t>
            </a:r>
          </a:p>
          <a:p>
            <a:r>
              <a:rPr lang="en-US" dirty="0" smtClean="0"/>
              <a:t>Map the environment with no fixed reference frame.  Mobile platform</a:t>
            </a:r>
          </a:p>
          <a:p>
            <a:r>
              <a:rPr lang="en-US" dirty="0" smtClean="0"/>
              <a:t>New map representation for confined, tubular, void spaces</a:t>
            </a:r>
          </a:p>
          <a:p>
            <a:pPr lvl="1"/>
            <a:r>
              <a:rPr lang="en-US" dirty="0" smtClean="0"/>
              <a:t>Operates without landmark features</a:t>
            </a:r>
          </a:p>
          <a:p>
            <a:pPr lvl="1"/>
            <a:r>
              <a:rPr lang="en-US" dirty="0" smtClean="0"/>
              <a:t>Uses holistic shape of the environment</a:t>
            </a:r>
          </a:p>
          <a:p>
            <a:pPr lvl="1"/>
            <a:r>
              <a:rPr lang="en-US" dirty="0" smtClean="0"/>
              <a:t>Localization by ICP over medial axes of shapes</a:t>
            </a:r>
          </a:p>
          <a:p>
            <a:r>
              <a:rPr lang="en-US" dirty="0" smtClean="0"/>
              <a:t>Mapping with only highly local information</a:t>
            </a:r>
          </a:p>
          <a:p>
            <a:pPr lvl="1"/>
            <a:r>
              <a:rPr lang="en-US" dirty="0" smtClean="0"/>
              <a:t>no sensing at a distances</a:t>
            </a:r>
          </a:p>
          <a:p>
            <a:r>
              <a:rPr lang="en-US" dirty="0" smtClean="0"/>
              <a:t>Detection of junctions that are only partially observable in non-looped environment</a:t>
            </a:r>
          </a:p>
          <a:p>
            <a:r>
              <a:rPr lang="en-US" dirty="0" smtClean="0"/>
              <a:t>Probabilistic representation over space of possible maps</a:t>
            </a:r>
          </a:p>
          <a:p>
            <a:r>
              <a:rPr lang="en-US" dirty="0" smtClean="0"/>
              <a:t>Can map Y junctions, T junctions, X junctions, L and 45deg junctions in non-looping environments</a:t>
            </a:r>
          </a:p>
          <a:p>
            <a:r>
              <a:rPr lang="en-US" dirty="0" smtClean="0"/>
              <a:t>Proprioceptive odometer/dead-reckoning (self-posture motion model)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2587-57A7-774C-8580-D499B36B7C3B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i="1" dirty="0" smtClean="0"/>
              <a:t>Variant </a:t>
            </a:r>
            <a:r>
              <a:rPr lang="en-US" i="1" dirty="0" smtClean="0"/>
              <a:t>fluids</a:t>
            </a:r>
          </a:p>
          <a:p>
            <a:pPr lvl="1"/>
            <a:r>
              <a:rPr lang="en-US" i="1" dirty="0" smtClean="0"/>
              <a:t>Void space detection</a:t>
            </a:r>
            <a:endParaRPr lang="en-US" i="1" dirty="0" smtClean="0"/>
          </a:p>
          <a:p>
            <a:pPr lvl="2"/>
            <a:r>
              <a:rPr lang="en-US" i="1" dirty="0" smtClean="0"/>
              <a:t>Large </a:t>
            </a:r>
            <a:r>
              <a:rPr lang="en-US" i="1" dirty="0" smtClean="0"/>
              <a:t>chambers vs</a:t>
            </a:r>
            <a:r>
              <a:rPr lang="en-US" b="1" dirty="0" smtClean="0"/>
              <a:t>. slip of anchors</a:t>
            </a:r>
            <a:endParaRPr lang="en-US" b="1" dirty="0" smtClean="0"/>
          </a:p>
          <a:p>
            <a:pPr lvl="1"/>
            <a:r>
              <a:rPr lang="en-US" b="1" dirty="0" smtClean="0"/>
              <a:t>Reflections</a:t>
            </a:r>
            <a:r>
              <a:rPr lang="en-US" b="1" dirty="0" smtClean="0"/>
              <a:t>, distortions</a:t>
            </a:r>
          </a:p>
          <a:p>
            <a:pPr lvl="1"/>
            <a:r>
              <a:rPr lang="en-US" b="1" dirty="0" smtClean="0"/>
              <a:t>Dark</a:t>
            </a:r>
          </a:p>
          <a:p>
            <a:pPr lvl="1"/>
            <a:r>
              <a:rPr lang="en-US" b="1" dirty="0" smtClean="0"/>
              <a:t>Unstructured environment </a:t>
            </a:r>
            <a:endParaRPr lang="en-US" b="1" dirty="0" smtClean="0"/>
          </a:p>
          <a:p>
            <a:pPr lvl="1"/>
            <a:r>
              <a:rPr lang="en-US" i="1" dirty="0" smtClean="0"/>
              <a:t>Loose </a:t>
            </a:r>
            <a:r>
              <a:rPr lang="en-US" i="1" dirty="0" smtClean="0"/>
              <a:t>debris</a:t>
            </a:r>
          </a:p>
          <a:p>
            <a:pPr lvl="1"/>
            <a:r>
              <a:rPr lang="en-US" b="1" dirty="0" smtClean="0"/>
              <a:t>Variable wall widths</a:t>
            </a:r>
          </a:p>
          <a:p>
            <a:pPr lvl="1"/>
            <a:r>
              <a:rPr lang="en-US" b="1" dirty="0" smtClean="0"/>
              <a:t>No </a:t>
            </a:r>
            <a:r>
              <a:rPr lang="en-US" b="1" dirty="0" err="1" smtClean="0"/>
              <a:t>odometry</a:t>
            </a:r>
            <a:r>
              <a:rPr lang="en-US" b="1" dirty="0" smtClean="0"/>
              <a:t> or dead-reckoning</a:t>
            </a:r>
          </a:p>
          <a:p>
            <a:pPr lvl="1"/>
            <a:r>
              <a:rPr lang="en-US" b="1" dirty="0" smtClean="0"/>
              <a:t>No GPS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218C-8FB9-6648-B68C-3A8356279CCC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3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developed a method of mapping confined environments when external sensors are not available</a:t>
            </a:r>
          </a:p>
          <a:p>
            <a:r>
              <a:rPr lang="en-US" dirty="0" smtClean="0"/>
              <a:t>We use proprioceptive sensors and the robot’s known geometry</a:t>
            </a:r>
          </a:p>
          <a:p>
            <a:r>
              <a:rPr lang="en-US" dirty="0" smtClean="0"/>
              <a:t>We were able to explore, map and navigate environments with a variety of features in a simulated environment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</a:p>
          <a:p>
            <a:r>
              <a:rPr lang="en-US" dirty="0" smtClean="0"/>
              <a:t>Length</a:t>
            </a:r>
          </a:p>
          <a:p>
            <a:r>
              <a:rPr lang="en-US" dirty="0" smtClean="0"/>
              <a:t>Loops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7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3D environments</a:t>
            </a:r>
          </a:p>
          <a:p>
            <a:r>
              <a:rPr lang="en-US" dirty="0" smtClean="0"/>
              <a:t>Physical robots</a:t>
            </a:r>
          </a:p>
          <a:p>
            <a:r>
              <a:rPr lang="en-US" dirty="0" smtClean="0"/>
              <a:t>Different type’s of robots</a:t>
            </a:r>
          </a:p>
          <a:p>
            <a:r>
              <a:rPr lang="en-US" dirty="0" smtClean="0"/>
              <a:t>Loose clutter in environment</a:t>
            </a:r>
          </a:p>
          <a:p>
            <a:r>
              <a:rPr lang="en-US" dirty="0" smtClean="0"/>
              <a:t>Switch off between external and proprioceptive</a:t>
            </a:r>
          </a:p>
          <a:p>
            <a:r>
              <a:rPr lang="en-US" dirty="0" smtClean="0"/>
              <a:t>Large-scale environments</a:t>
            </a:r>
          </a:p>
          <a:p>
            <a:r>
              <a:rPr lang="en-US" dirty="0" smtClean="0"/>
              <a:t>Environments with loops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8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Mapping underground mines [Thrun04]</a:t>
            </a:r>
          </a:p>
          <a:p>
            <a:r>
              <a:rPr lang="en-US" dirty="0" smtClean="0"/>
              <a:t>Pipe inspection [Fukuda89]</a:t>
            </a:r>
          </a:p>
          <a:p>
            <a:r>
              <a:rPr lang="en-US" dirty="0" smtClean="0"/>
              <a:t>Flooded subterranean caves [Gary08]</a:t>
            </a:r>
          </a:p>
          <a:p>
            <a:r>
              <a:rPr lang="en-US" dirty="0" smtClean="0"/>
              <a:t>Robot sub under sea ice [Kunz et al 08]</a:t>
            </a:r>
          </a:p>
          <a:p>
            <a:r>
              <a:rPr lang="en-US" dirty="0" smtClean="0"/>
              <a:t>Geometric contact detection [Kaneko94], [</a:t>
            </a:r>
            <a:r>
              <a:rPr lang="en-US" dirty="0" err="1" smtClean="0"/>
              <a:t>Grupen</a:t>
            </a:r>
            <a:r>
              <a:rPr lang="en-US" dirty="0" smtClean="0"/>
              <a:t>, Huber93</a:t>
            </a:r>
            <a:r>
              <a:rPr lang="en-US" dirty="0" smtClean="0"/>
              <a:t>], [Haidacher02], [Mimura94]</a:t>
            </a:r>
          </a:p>
          <a:p>
            <a:r>
              <a:rPr lang="en-US" dirty="0" smtClean="0"/>
              <a:t>Probing the boundary in an oil well [Mazzini11]</a:t>
            </a:r>
          </a:p>
          <a:p>
            <a:r>
              <a:rPr lang="en-US" dirty="0"/>
              <a:t>Initial work sensing void space [Everist09]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7E83-D302-024E-8E8D-3D64EE10CFE0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C8BD659-3540-E341-97DE-BB7CE517391B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227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76729-2F9B-1C48-9DA4-9868EA468BF9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3253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D6C95D0-BF90-0E42-8506-4AFA9734C408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4277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4279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21D683F-5D68-3B4E-9F0E-31F4268D5ED8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299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5301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5303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cxnSp>
        <p:nvCxnSpPr>
          <p:cNvPr id="55305" name="Straight Arrow Connector 9"/>
          <p:cNvCxnSpPr>
            <a:cxnSpLocks noChangeShapeType="1"/>
          </p:cNvCxnSpPr>
          <p:nvPr/>
        </p:nvCxnSpPr>
        <p:spPr bwMode="auto">
          <a:xfrm rot="10800000">
            <a:off x="3742299" y="1632446"/>
            <a:ext cx="2419962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6369686" y="183974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Vision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1049581-E81B-0546-9BEF-A5C369FF1908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6324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F7CDC02-9AD0-1C48-9136-97698F182131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7348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7349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Incompatible Mobility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A5B1DDF-7EEF-8E4C-8978-59A8E55C27CE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sensing, features, control, robot frame, mapping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4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8372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8373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093119" y="4050885"/>
            <a:ext cx="3664514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No </a:t>
            </a:r>
            <a:r>
              <a:rPr lang="en-US" sz="3600" dirty="0" err="1">
                <a:solidFill>
                  <a:srgbClr val="000000"/>
                </a:solidFill>
                <a:ea typeface="DejaVu Sans" pitchFamily="34" charset="0"/>
              </a:rPr>
              <a:t>Odometry</a:t>
            </a:r>
            <a:endParaRPr lang="en-US" sz="3600" dirty="0">
              <a:solidFill>
                <a:srgbClr val="000000"/>
              </a:solidFill>
              <a:ea typeface="DejaVu San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A834C7-AC0F-4643-9DD8-44F8841F6B7C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9396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9397" name="Straight Arrow Connector 4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Proximity</a:t>
            </a:r>
          </a:p>
        </p:txBody>
      </p:sp>
      <p:cxnSp>
        <p:nvCxnSpPr>
          <p:cNvPr id="59399" name="Straight Arrow Connector 8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4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913BB7-3AC2-9B44-BC8B-BF52D32D13F0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-4289671" y="2537921"/>
            <a:ext cx="16804333" cy="6637749"/>
          </a:xfrm>
          <a:custGeom>
            <a:avLst/>
            <a:gdLst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876300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4775200 w 18519775"/>
              <a:gd name="connsiteY2" fmla="*/ 285750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1030287 h 7319962"/>
              <a:gd name="connsiteX1" fmla="*/ 3765550 w 18519775"/>
              <a:gd name="connsiteY1" fmla="*/ 182562 h 7319962"/>
              <a:gd name="connsiteX2" fmla="*/ 4775200 w 18519775"/>
              <a:gd name="connsiteY2" fmla="*/ 382587 h 7319962"/>
              <a:gd name="connsiteX3" fmla="*/ 5537200 w 18519775"/>
              <a:gd name="connsiteY3" fmla="*/ 163512 h 7319962"/>
              <a:gd name="connsiteX4" fmla="*/ 5984875 w 18519775"/>
              <a:gd name="connsiteY4" fmla="*/ 268287 h 7319962"/>
              <a:gd name="connsiteX5" fmla="*/ 6308725 w 18519775"/>
              <a:gd name="connsiteY5" fmla="*/ 115887 h 7319962"/>
              <a:gd name="connsiteX6" fmla="*/ 6575425 w 18519775"/>
              <a:gd name="connsiteY6" fmla="*/ 153987 h 7319962"/>
              <a:gd name="connsiteX7" fmla="*/ 6918325 w 18519775"/>
              <a:gd name="connsiteY7" fmla="*/ 401637 h 7319962"/>
              <a:gd name="connsiteX8" fmla="*/ 7165975 w 18519775"/>
              <a:gd name="connsiteY8" fmla="*/ 554037 h 7319962"/>
              <a:gd name="connsiteX9" fmla="*/ 7546975 w 18519775"/>
              <a:gd name="connsiteY9" fmla="*/ 630237 h 7319962"/>
              <a:gd name="connsiteX10" fmla="*/ 8023225 w 18519775"/>
              <a:gd name="connsiteY10" fmla="*/ 554037 h 7319962"/>
              <a:gd name="connsiteX11" fmla="*/ 8232775 w 18519775"/>
              <a:gd name="connsiteY11" fmla="*/ 439737 h 7319962"/>
              <a:gd name="connsiteX12" fmla="*/ 8537575 w 18519775"/>
              <a:gd name="connsiteY12" fmla="*/ 401637 h 7319962"/>
              <a:gd name="connsiteX13" fmla="*/ 9109075 w 18519775"/>
              <a:gd name="connsiteY13" fmla="*/ 420687 h 7319962"/>
              <a:gd name="connsiteX14" fmla="*/ 9318625 w 18519775"/>
              <a:gd name="connsiteY14" fmla="*/ 515937 h 7319962"/>
              <a:gd name="connsiteX15" fmla="*/ 9509125 w 18519775"/>
              <a:gd name="connsiteY15" fmla="*/ 630237 h 7319962"/>
              <a:gd name="connsiteX16" fmla="*/ 9718675 w 18519775"/>
              <a:gd name="connsiteY16" fmla="*/ 706437 h 7319962"/>
              <a:gd name="connsiteX17" fmla="*/ 10194925 w 18519775"/>
              <a:gd name="connsiteY17" fmla="*/ 725487 h 7319962"/>
              <a:gd name="connsiteX18" fmla="*/ 10556875 w 18519775"/>
              <a:gd name="connsiteY18" fmla="*/ 687387 h 7319962"/>
              <a:gd name="connsiteX19" fmla="*/ 10804525 w 18519775"/>
              <a:gd name="connsiteY19" fmla="*/ 649287 h 7319962"/>
              <a:gd name="connsiteX20" fmla="*/ 11204575 w 18519775"/>
              <a:gd name="connsiteY20" fmla="*/ 573087 h 7319962"/>
              <a:gd name="connsiteX21" fmla="*/ 11604625 w 18519775"/>
              <a:gd name="connsiteY21" fmla="*/ 687387 h 7319962"/>
              <a:gd name="connsiteX22" fmla="*/ 11852275 w 18519775"/>
              <a:gd name="connsiteY22" fmla="*/ 801687 h 7319962"/>
              <a:gd name="connsiteX23" fmla="*/ 12157075 w 18519775"/>
              <a:gd name="connsiteY23" fmla="*/ 820737 h 7319962"/>
              <a:gd name="connsiteX24" fmla="*/ 12499975 w 18519775"/>
              <a:gd name="connsiteY24" fmla="*/ 782637 h 7319962"/>
              <a:gd name="connsiteX25" fmla="*/ 12766675 w 18519775"/>
              <a:gd name="connsiteY25" fmla="*/ 744537 h 7319962"/>
              <a:gd name="connsiteX26" fmla="*/ 13052425 w 18519775"/>
              <a:gd name="connsiteY26" fmla="*/ 706437 h 7319962"/>
              <a:gd name="connsiteX27" fmla="*/ 13357225 w 18519775"/>
              <a:gd name="connsiteY27" fmla="*/ 801687 h 7319962"/>
              <a:gd name="connsiteX28" fmla="*/ 13738225 w 18519775"/>
              <a:gd name="connsiteY28" fmla="*/ 992187 h 7319962"/>
              <a:gd name="connsiteX29" fmla="*/ 14062075 w 18519775"/>
              <a:gd name="connsiteY29" fmla="*/ 1011237 h 7319962"/>
              <a:gd name="connsiteX30" fmla="*/ 14404975 w 18519775"/>
              <a:gd name="connsiteY30" fmla="*/ 973137 h 7319962"/>
              <a:gd name="connsiteX31" fmla="*/ 14766925 w 18519775"/>
              <a:gd name="connsiteY31" fmla="*/ 896937 h 7319962"/>
              <a:gd name="connsiteX32" fmla="*/ 14919325 w 18519775"/>
              <a:gd name="connsiteY32" fmla="*/ 820737 h 7319962"/>
              <a:gd name="connsiteX33" fmla="*/ 15052675 w 18519775"/>
              <a:gd name="connsiteY33" fmla="*/ 744537 h 7319962"/>
              <a:gd name="connsiteX34" fmla="*/ 15414625 w 18519775"/>
              <a:gd name="connsiteY34" fmla="*/ 763587 h 7319962"/>
              <a:gd name="connsiteX35" fmla="*/ 15948025 w 18519775"/>
              <a:gd name="connsiteY35" fmla="*/ 992187 h 7319962"/>
              <a:gd name="connsiteX36" fmla="*/ 16500475 w 18519775"/>
              <a:gd name="connsiteY36" fmla="*/ 1582737 h 7319962"/>
              <a:gd name="connsiteX37" fmla="*/ 17624425 w 18519775"/>
              <a:gd name="connsiteY37" fmla="*/ 5773737 h 7319962"/>
              <a:gd name="connsiteX38" fmla="*/ 15948025 w 18519775"/>
              <a:gd name="connsiteY38" fmla="*/ 6764337 h 7319962"/>
              <a:gd name="connsiteX39" fmla="*/ 2193925 w 18519775"/>
              <a:gd name="connsiteY39" fmla="*/ 6364287 h 7319962"/>
              <a:gd name="connsiteX40" fmla="*/ 2803525 w 18519775"/>
              <a:gd name="connsiteY40" fmla="*/ 1030287 h 731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519775" h="7319962">
                <a:moveTo>
                  <a:pt x="2803525" y="1030287"/>
                </a:moveTo>
                <a:cubicBezTo>
                  <a:pt x="3065462" y="0"/>
                  <a:pt x="3436938" y="290512"/>
                  <a:pt x="3765550" y="182562"/>
                </a:cubicBezTo>
                <a:cubicBezTo>
                  <a:pt x="4094162" y="74612"/>
                  <a:pt x="4479925" y="385762"/>
                  <a:pt x="4775200" y="382587"/>
                </a:cubicBezTo>
                <a:cubicBezTo>
                  <a:pt x="5070475" y="379412"/>
                  <a:pt x="5335588" y="182562"/>
                  <a:pt x="5537200" y="163512"/>
                </a:cubicBezTo>
                <a:cubicBezTo>
                  <a:pt x="5738813" y="144462"/>
                  <a:pt x="5856288" y="276224"/>
                  <a:pt x="5984875" y="268287"/>
                </a:cubicBezTo>
                <a:cubicBezTo>
                  <a:pt x="6113462" y="260350"/>
                  <a:pt x="6210300" y="134937"/>
                  <a:pt x="6308725" y="115887"/>
                </a:cubicBezTo>
                <a:cubicBezTo>
                  <a:pt x="6407150" y="96837"/>
                  <a:pt x="6473825" y="106362"/>
                  <a:pt x="6575425" y="153987"/>
                </a:cubicBezTo>
                <a:cubicBezTo>
                  <a:pt x="6677025" y="201612"/>
                  <a:pt x="6819900" y="334962"/>
                  <a:pt x="6918325" y="401637"/>
                </a:cubicBezTo>
                <a:cubicBezTo>
                  <a:pt x="7016750" y="468312"/>
                  <a:pt x="7061200" y="515937"/>
                  <a:pt x="7165975" y="554037"/>
                </a:cubicBezTo>
                <a:cubicBezTo>
                  <a:pt x="7270750" y="592137"/>
                  <a:pt x="7404100" y="630237"/>
                  <a:pt x="7546975" y="630237"/>
                </a:cubicBezTo>
                <a:cubicBezTo>
                  <a:pt x="7689850" y="630237"/>
                  <a:pt x="7908925" y="585787"/>
                  <a:pt x="8023225" y="554037"/>
                </a:cubicBezTo>
                <a:cubicBezTo>
                  <a:pt x="8137525" y="522287"/>
                  <a:pt x="8147050" y="465137"/>
                  <a:pt x="8232775" y="439737"/>
                </a:cubicBezTo>
                <a:cubicBezTo>
                  <a:pt x="8318500" y="414337"/>
                  <a:pt x="8391525" y="404812"/>
                  <a:pt x="8537575" y="401637"/>
                </a:cubicBezTo>
                <a:cubicBezTo>
                  <a:pt x="8683625" y="398462"/>
                  <a:pt x="8978900" y="401637"/>
                  <a:pt x="9109075" y="420687"/>
                </a:cubicBezTo>
                <a:cubicBezTo>
                  <a:pt x="9239250" y="439737"/>
                  <a:pt x="9251950" y="481012"/>
                  <a:pt x="9318625" y="515937"/>
                </a:cubicBezTo>
                <a:cubicBezTo>
                  <a:pt x="9385300" y="550862"/>
                  <a:pt x="9442450" y="598487"/>
                  <a:pt x="9509125" y="630237"/>
                </a:cubicBezTo>
                <a:cubicBezTo>
                  <a:pt x="9575800" y="661987"/>
                  <a:pt x="9604375" y="690562"/>
                  <a:pt x="9718675" y="706437"/>
                </a:cubicBezTo>
                <a:cubicBezTo>
                  <a:pt x="9832975" y="722312"/>
                  <a:pt x="10055225" y="728662"/>
                  <a:pt x="10194925" y="725487"/>
                </a:cubicBezTo>
                <a:cubicBezTo>
                  <a:pt x="10334625" y="722312"/>
                  <a:pt x="10455275" y="700087"/>
                  <a:pt x="10556875" y="687387"/>
                </a:cubicBezTo>
                <a:cubicBezTo>
                  <a:pt x="10658475" y="674687"/>
                  <a:pt x="10696575" y="668337"/>
                  <a:pt x="10804525" y="649287"/>
                </a:cubicBezTo>
                <a:cubicBezTo>
                  <a:pt x="10912475" y="630237"/>
                  <a:pt x="11071225" y="566737"/>
                  <a:pt x="11204575" y="573087"/>
                </a:cubicBezTo>
                <a:cubicBezTo>
                  <a:pt x="11337925" y="579437"/>
                  <a:pt x="11496675" y="649287"/>
                  <a:pt x="11604625" y="687387"/>
                </a:cubicBezTo>
                <a:cubicBezTo>
                  <a:pt x="11712575" y="725487"/>
                  <a:pt x="11760200" y="779462"/>
                  <a:pt x="11852275" y="801687"/>
                </a:cubicBezTo>
                <a:cubicBezTo>
                  <a:pt x="11944350" y="823912"/>
                  <a:pt x="12049125" y="823912"/>
                  <a:pt x="12157075" y="820737"/>
                </a:cubicBezTo>
                <a:cubicBezTo>
                  <a:pt x="12265025" y="817562"/>
                  <a:pt x="12398375" y="795337"/>
                  <a:pt x="12499975" y="782637"/>
                </a:cubicBezTo>
                <a:cubicBezTo>
                  <a:pt x="12601575" y="769937"/>
                  <a:pt x="12766675" y="744537"/>
                  <a:pt x="12766675" y="744537"/>
                </a:cubicBezTo>
                <a:cubicBezTo>
                  <a:pt x="12858750" y="731837"/>
                  <a:pt x="12954000" y="696912"/>
                  <a:pt x="13052425" y="706437"/>
                </a:cubicBezTo>
                <a:cubicBezTo>
                  <a:pt x="13150850" y="715962"/>
                  <a:pt x="13242925" y="754062"/>
                  <a:pt x="13357225" y="801687"/>
                </a:cubicBezTo>
                <a:cubicBezTo>
                  <a:pt x="13471525" y="849312"/>
                  <a:pt x="13620750" y="957262"/>
                  <a:pt x="13738225" y="992187"/>
                </a:cubicBezTo>
                <a:cubicBezTo>
                  <a:pt x="13855700" y="1027112"/>
                  <a:pt x="13950950" y="1014412"/>
                  <a:pt x="14062075" y="1011237"/>
                </a:cubicBezTo>
                <a:cubicBezTo>
                  <a:pt x="14173200" y="1008062"/>
                  <a:pt x="14287500" y="992187"/>
                  <a:pt x="14404975" y="973137"/>
                </a:cubicBezTo>
                <a:cubicBezTo>
                  <a:pt x="14522450" y="954087"/>
                  <a:pt x="14681200" y="922337"/>
                  <a:pt x="14766925" y="896937"/>
                </a:cubicBezTo>
                <a:cubicBezTo>
                  <a:pt x="14852650" y="871537"/>
                  <a:pt x="14871700" y="846137"/>
                  <a:pt x="14919325" y="820737"/>
                </a:cubicBezTo>
                <a:cubicBezTo>
                  <a:pt x="14966950" y="795337"/>
                  <a:pt x="14970125" y="754062"/>
                  <a:pt x="15052675" y="744537"/>
                </a:cubicBezTo>
                <a:cubicBezTo>
                  <a:pt x="15135225" y="735012"/>
                  <a:pt x="15265400" y="722312"/>
                  <a:pt x="15414625" y="763587"/>
                </a:cubicBezTo>
                <a:cubicBezTo>
                  <a:pt x="15563850" y="804862"/>
                  <a:pt x="15767050" y="855662"/>
                  <a:pt x="15948025" y="992187"/>
                </a:cubicBezTo>
                <a:cubicBezTo>
                  <a:pt x="16129000" y="1128712"/>
                  <a:pt x="16221075" y="785812"/>
                  <a:pt x="16500475" y="1582737"/>
                </a:cubicBezTo>
                <a:cubicBezTo>
                  <a:pt x="16779875" y="2379662"/>
                  <a:pt x="17716500" y="4910137"/>
                  <a:pt x="17624425" y="5773737"/>
                </a:cubicBezTo>
                <a:cubicBezTo>
                  <a:pt x="17532350" y="6637337"/>
                  <a:pt x="18519775" y="6665912"/>
                  <a:pt x="15948025" y="6764337"/>
                </a:cubicBezTo>
                <a:cubicBezTo>
                  <a:pt x="13376275" y="6862762"/>
                  <a:pt x="4387850" y="7319962"/>
                  <a:pt x="2193925" y="6364287"/>
                </a:cubicBezTo>
                <a:cubicBezTo>
                  <a:pt x="0" y="5408612"/>
                  <a:pt x="2541588" y="2060574"/>
                  <a:pt x="2803525" y="1030287"/>
                </a:cubicBezTo>
                <a:close/>
              </a:path>
            </a:pathLst>
          </a:custGeom>
          <a:solidFill>
            <a:srgbClr val="3366FF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60420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60421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60422" name="Straight Arrow Connector 13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6231403" y="3912688"/>
            <a:ext cx="2912597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Ambient Fluid</a:t>
            </a:r>
          </a:p>
        </p:txBody>
      </p:sp>
      <p:cxnSp>
        <p:nvCxnSpPr>
          <p:cNvPr id="60424" name="Straight Arrow Connector 15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425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13002B9-EEA5-1E44-A965-FC7B9309A921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Algorithmic methods for robotically mapping</a:t>
            </a:r>
          </a:p>
          <a:p>
            <a:pPr lvl="1"/>
            <a:r>
              <a:rPr lang="en-US" dirty="0" smtClean="0"/>
              <a:t>confined environments</a:t>
            </a:r>
          </a:p>
          <a:p>
            <a:pPr lvl="1"/>
            <a:r>
              <a:rPr lang="en-US" dirty="0" smtClean="0"/>
              <a:t>proprioceptive sensors only</a:t>
            </a:r>
          </a:p>
          <a:p>
            <a:r>
              <a:rPr lang="en-US" dirty="0" smtClean="0"/>
              <a:t>Use an articulated mobile robot</a:t>
            </a:r>
          </a:p>
          <a:p>
            <a:pPr lvl="1"/>
            <a:r>
              <a:rPr lang="en-US" dirty="0" smtClean="0"/>
              <a:t>Use joint sensors and geometry to reconstruct robot posture</a:t>
            </a:r>
          </a:p>
          <a:p>
            <a:pPr lvl="1"/>
            <a:r>
              <a:rPr lang="en-US" dirty="0" smtClean="0"/>
              <a:t>The robot should have many joints, known geometry, and a far reach</a:t>
            </a:r>
            <a:endParaRPr lang="en-US" dirty="0"/>
          </a:p>
          <a:p>
            <a:r>
              <a:rPr lang="en-US" dirty="0" smtClean="0"/>
              <a:t>Use robot posture to identify void space</a:t>
            </a:r>
          </a:p>
          <a:p>
            <a:pPr lvl="1"/>
            <a:r>
              <a:rPr lang="en-US" dirty="0" smtClean="0"/>
              <a:t>Sweep the body to build up information</a:t>
            </a:r>
          </a:p>
          <a:p>
            <a:pPr lvl="1"/>
            <a:r>
              <a:rPr lang="en-US" dirty="0" smtClean="0"/>
              <a:t>Boundaries are indirectly inferred from mapped void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CD5E-6964-9547-936F-BCCAD69882AB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24</a:t>
            </a:fld>
            <a:endParaRPr lang="en-US"/>
          </a:p>
        </p:txBody>
      </p:sp>
      <p:pic>
        <p:nvPicPr>
          <p:cNvPr id="3" name="2014_09_29_cross_junc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216150"/>
            <a:ext cx="8229600" cy="3292475"/>
          </a:xfrm>
        </p:spPr>
      </p:pic>
    </p:spTree>
    <p:extLst>
      <p:ext uri="{BB962C8B-B14F-4D97-AF65-F5344CB8AC3E}">
        <p14:creationId xmlns:p14="http://schemas.microsoft.com/office/powerpoint/2010/main" val="217091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All external sensors have failed</a:t>
            </a:r>
          </a:p>
          <a:p>
            <a:pPr lvl="1"/>
            <a:r>
              <a:rPr lang="en-US" dirty="0" smtClean="0"/>
              <a:t>Only joint angle sensors are available</a:t>
            </a:r>
          </a:p>
          <a:p>
            <a:pPr lvl="1"/>
            <a:r>
              <a:rPr lang="en-US" dirty="0" smtClean="0"/>
              <a:t>Dynamically s</a:t>
            </a:r>
            <a:r>
              <a:rPr lang="en-US" dirty="0" smtClean="0"/>
              <a:t>et </a:t>
            </a:r>
            <a:r>
              <a:rPr lang="en-US" dirty="0" smtClean="0"/>
              <a:t>max </a:t>
            </a:r>
            <a:r>
              <a:rPr lang="en-US" dirty="0" smtClean="0"/>
              <a:t>torque</a:t>
            </a:r>
            <a:endParaRPr lang="en-US" dirty="0" smtClean="0"/>
          </a:p>
          <a:p>
            <a:pPr lvl="1"/>
            <a:r>
              <a:rPr lang="en-US" dirty="0" smtClean="0"/>
              <a:t>Body geometry is known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Confined</a:t>
            </a:r>
          </a:p>
          <a:p>
            <a:pPr lvl="1"/>
            <a:r>
              <a:rPr lang="en-US" dirty="0" smtClean="0"/>
              <a:t>Pipe-like or tubular</a:t>
            </a:r>
          </a:p>
          <a:p>
            <a:pPr lvl="1"/>
            <a:r>
              <a:rPr lang="en-US" dirty="0" smtClean="0"/>
              <a:t>Rigid walls</a:t>
            </a:r>
          </a:p>
          <a:p>
            <a:pPr lvl="1"/>
            <a:r>
              <a:rPr lang="en-US" dirty="0" smtClean="0"/>
              <a:t>Flat ground, no </a:t>
            </a:r>
            <a:r>
              <a:rPr lang="en-US" dirty="0" smtClean="0"/>
              <a:t>slopes</a:t>
            </a:r>
          </a:p>
          <a:p>
            <a:pPr lvl="1"/>
            <a:r>
              <a:rPr lang="en-US" dirty="0"/>
              <a:t>Variable width (map and navigate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Constant </a:t>
            </a:r>
            <a:r>
              <a:rPr lang="en-US" dirty="0" smtClean="0"/>
              <a:t>width (map, navigate, w/ junctions)</a:t>
            </a:r>
          </a:p>
          <a:p>
            <a:r>
              <a:rPr lang="en-US" dirty="0" smtClean="0"/>
              <a:t>Simulation Only</a:t>
            </a:r>
          </a:p>
          <a:p>
            <a:pPr lvl="1"/>
            <a:r>
              <a:rPr lang="en-US" dirty="0" smtClean="0"/>
              <a:t>Rigid Body Physics Engine </a:t>
            </a:r>
            <a:endParaRPr lang="en-US" dirty="0" smtClean="0"/>
          </a:p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AAA-8EBA-3A40-873A-A8ECF69DA5D8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3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Success metric:</a:t>
            </a:r>
          </a:p>
          <a:p>
            <a:pPr lvl="1"/>
            <a:r>
              <a:rPr lang="en-US" dirty="0" smtClean="0"/>
              <a:t>Can the robot generate a map of the environment?</a:t>
            </a:r>
          </a:p>
          <a:p>
            <a:pPr lvl="1"/>
            <a:r>
              <a:rPr lang="en-US" dirty="0" smtClean="0"/>
              <a:t>Can the map be used by </a:t>
            </a:r>
            <a:r>
              <a:rPr lang="en-US" dirty="0" smtClean="0"/>
              <a:t>other robots </a:t>
            </a:r>
            <a:r>
              <a:rPr lang="en-US" dirty="0" smtClean="0"/>
              <a:t>for navigation?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Use the robot the explore and generate the map</a:t>
            </a:r>
          </a:p>
          <a:p>
            <a:pPr lvl="1"/>
            <a:r>
              <a:rPr lang="en-US" dirty="0" smtClean="0"/>
              <a:t>Give the map to a new robot, direct it to a location on the map</a:t>
            </a:r>
          </a:p>
          <a:p>
            <a:pPr lvl="1"/>
            <a:r>
              <a:rPr lang="en-US" dirty="0" smtClean="0"/>
              <a:t>Does it reach the target location?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8123-9871-534A-9533-1FDCDA7398D8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44700" y="448733"/>
            <a:ext cx="2019300" cy="17864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Sensing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044700" y="2235201"/>
            <a:ext cx="2019300" cy="812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Robot Frame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44700" y="3048001"/>
            <a:ext cx="2019300" cy="6730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44700" y="3721100"/>
            <a:ext cx="4953000" cy="2209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Build Maps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Junctions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Max Likelihood 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13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Sensor Failure</a:t>
            </a:r>
            <a:endParaRPr lang="en-US" dirty="0"/>
          </a:p>
        </p:txBody>
      </p:sp>
      <p:pic>
        <p:nvPicPr>
          <p:cNvPr id="4" name="Content Placeholder 3" descr="blindfold_stoc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56" y="1600200"/>
            <a:ext cx="7010400" cy="5257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8D64-4BFF-6B44-A5A0-317838C144C8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Concepts from biology</a:t>
            </a:r>
          </a:p>
          <a:p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xteroception</a:t>
            </a:r>
            <a:endParaRPr lang="en-US" dirty="0"/>
          </a:p>
          <a:p>
            <a:pPr lvl="1"/>
            <a:r>
              <a:rPr lang="en-US" dirty="0" smtClean="0"/>
              <a:t>sight, hearing, touch, taste, smell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Proprioception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relative </a:t>
            </a:r>
            <a:r>
              <a:rPr lang="en-US" b="1" dirty="0">
                <a:solidFill>
                  <a:schemeClr val="tx2"/>
                </a:solidFill>
              </a:rPr>
              <a:t>position of </a:t>
            </a:r>
            <a:r>
              <a:rPr lang="en-US" b="1" dirty="0" smtClean="0">
                <a:solidFill>
                  <a:schemeClr val="tx2"/>
                </a:solidFill>
              </a:rPr>
              <a:t>neighboring </a:t>
            </a:r>
            <a:r>
              <a:rPr lang="en-US" b="1" dirty="0">
                <a:solidFill>
                  <a:schemeClr val="tx2"/>
                </a:solidFill>
              </a:rPr>
              <a:t>parts of the </a:t>
            </a:r>
            <a:r>
              <a:rPr lang="en-US" b="1" dirty="0" smtClean="0">
                <a:solidFill>
                  <a:schemeClr val="tx2"/>
                </a:solidFill>
              </a:rPr>
              <a:t>body</a:t>
            </a:r>
          </a:p>
          <a:p>
            <a:pPr lvl="1"/>
            <a:r>
              <a:rPr lang="en-US" dirty="0" smtClean="0"/>
              <a:t>strength </a:t>
            </a:r>
            <a:r>
              <a:rPr lang="en-US" dirty="0"/>
              <a:t>of </a:t>
            </a:r>
            <a:r>
              <a:rPr lang="en-US" dirty="0" smtClean="0"/>
              <a:t>effort</a:t>
            </a:r>
          </a:p>
          <a:p>
            <a:r>
              <a:rPr lang="en-US" dirty="0" err="1" smtClean="0"/>
              <a:t>Interoception</a:t>
            </a:r>
            <a:endParaRPr lang="en-US" dirty="0" smtClean="0"/>
          </a:p>
          <a:p>
            <a:pPr lvl="1"/>
            <a:r>
              <a:rPr lang="en-US" dirty="0" smtClean="0"/>
              <a:t>hunger, hot, cold, thirst, pain,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4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Environments that are sensor-challenged and confined are difficult to robotically explore and map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Caves</a:t>
            </a:r>
          </a:p>
          <a:p>
            <a:r>
              <a:rPr lang="en-US" dirty="0" smtClean="0"/>
              <a:t>External sensors such as cameras, sonar, and LIDAR may be become inoperable due to damage, occlusions, lighting and fluid conditions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with Proprioception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Obstacle detection is standard approach for mapping methods.</a:t>
            </a:r>
          </a:p>
          <a:p>
            <a:pPr lvl="1"/>
            <a:r>
              <a:rPr lang="en-US" dirty="0" smtClean="0"/>
              <a:t>Use external sensors to detect boundaries</a:t>
            </a:r>
          </a:p>
          <a:p>
            <a:pPr lvl="1"/>
            <a:endParaRPr lang="en-US" dirty="0"/>
          </a:p>
          <a:p>
            <a:r>
              <a:rPr lang="en-US" dirty="0" smtClean="0"/>
              <a:t>With proprioception only, using various contact detection strategies, we can get some boundary detection.</a:t>
            </a:r>
          </a:p>
          <a:p>
            <a:endParaRPr lang="en-US" dirty="0"/>
          </a:p>
          <a:p>
            <a:r>
              <a:rPr lang="en-US" dirty="0" smtClean="0"/>
              <a:t>Existing methods:</a:t>
            </a:r>
            <a:endParaRPr lang="en-US" dirty="0"/>
          </a:p>
          <a:p>
            <a:pPr lvl="1"/>
            <a:r>
              <a:rPr lang="en-US" dirty="0" smtClean="0"/>
              <a:t>contact detection (infer contact from geometry)</a:t>
            </a:r>
          </a:p>
          <a:p>
            <a:pPr lvl="1"/>
            <a:r>
              <a:rPr lang="en-US" dirty="0" smtClean="0"/>
              <a:t>finger probing (detailed point contacts)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without external sensors, how do we sense the environment with proprioception?</a:t>
            </a:r>
          </a:p>
          <a:p>
            <a:r>
              <a:rPr lang="en-US" dirty="0" smtClean="0"/>
              <a:t>Solution:  Build maps of void space using the robot’s body to sweep out the space</a:t>
            </a:r>
          </a:p>
          <a:p>
            <a:r>
              <a:rPr lang="en-US" dirty="0"/>
              <a:t>Inference of the boundary from shape of void space</a:t>
            </a:r>
          </a:p>
          <a:p>
            <a:pPr lvl="1"/>
            <a:r>
              <a:rPr lang="en-US" dirty="0"/>
              <a:t>Tells you where obstacle are not, not where they are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9D2B-57C5-7944-A410-50C7D8414C48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Spatial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movement and body geometry to build awareness of space</a:t>
            </a:r>
          </a:p>
          <a:p>
            <a:r>
              <a:rPr lang="en-US" dirty="0" smtClean="0"/>
              <a:t>Plot into a local map representing void space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89091" name="Picture 5" descr="ref_points_pos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632E6FE-C282-BA48-A12A-4E34D7D49217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2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1139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4DA6D14-19A5-0848-A582-F344E704A7FA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3187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3306A7-3048-F848-989F-0E9C6EEE4A75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5235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4" descr="ref_points_pose5.png"/>
          <p:cNvPicPr>
            <a:picLocks noChangeAspect="1"/>
          </p:cNvPicPr>
          <p:nvPr/>
        </p:nvPicPr>
        <p:blipFill>
          <a:blip r:embed="rId5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F069E5-D8F3-A84C-ABA5-4F106AE45B7E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Sensing</a:t>
            </a:r>
            <a:endParaRPr lang="en-US" dirty="0"/>
          </a:p>
        </p:txBody>
      </p:sp>
      <p:pic>
        <p:nvPicPr>
          <p:cNvPr id="4" name="Picture 3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1" y="2146195"/>
            <a:ext cx="3556561" cy="3556561"/>
          </a:xfrm>
          <a:prstGeom prst="rect">
            <a:avLst/>
          </a:prstGeom>
        </p:spPr>
      </p:pic>
      <p:pic>
        <p:nvPicPr>
          <p:cNvPr id="5" name="Picture 4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7" y="2146195"/>
            <a:ext cx="3556561" cy="3556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85" y="1345742"/>
            <a:ext cx="770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posture image </a:t>
            </a:r>
            <a:r>
              <a:rPr lang="en-US" i="1" dirty="0" smtClean="0"/>
              <a:t>I</a:t>
            </a:r>
            <a:r>
              <a:rPr lang="en-US" i="1" baseline="-25000" dirty="0" smtClean="0"/>
              <a:t>t </a:t>
            </a:r>
            <a:r>
              <a:rPr lang="en-US" i="1" dirty="0" smtClean="0"/>
              <a:t>,</a:t>
            </a:r>
            <a:r>
              <a:rPr lang="en-US" dirty="0" smtClean="0"/>
              <a:t> is captured at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/>
              <a:t> </a:t>
            </a:r>
            <a:r>
              <a:rPr lang="en-US" dirty="0" smtClean="0"/>
              <a:t>by sweeping the body in one direction and anchoring in the other direction. 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82E2-A67D-3A42-8B3E-C31AB4F29D8E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Orientation</a:t>
            </a:r>
          </a:p>
          <a:p>
            <a:r>
              <a:rPr lang="en-US" sz="4000" dirty="0" smtClean="0"/>
              <a:t>Control and Locomotion</a:t>
            </a:r>
          </a:p>
          <a:p>
            <a:r>
              <a:rPr lang="en-US" sz="4000" b="1" dirty="0" smtClean="0"/>
              <a:t>Environmental Landmarks and Features</a:t>
            </a:r>
            <a:endParaRPr lang="en-US" sz="4000" b="1" dirty="0"/>
          </a:p>
          <a:p>
            <a:r>
              <a:rPr lang="en-US" sz="4000" dirty="0" smtClean="0"/>
              <a:t>Building Maps</a:t>
            </a:r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Landmarks and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order localize the robot and build a map, we need some features of the environment to exploit</a:t>
            </a:r>
          </a:p>
          <a:p>
            <a:r>
              <a:rPr lang="en-US" dirty="0" smtClean="0"/>
              <a:t>Candidates include:</a:t>
            </a:r>
          </a:p>
          <a:p>
            <a:pPr lvl="1"/>
            <a:r>
              <a:rPr lang="en-US" dirty="0" smtClean="0"/>
              <a:t>Obstacles/walls</a:t>
            </a:r>
          </a:p>
          <a:p>
            <a:pPr lvl="1"/>
            <a:r>
              <a:rPr lang="en-US" dirty="0" smtClean="0"/>
              <a:t>Corners</a:t>
            </a:r>
          </a:p>
          <a:p>
            <a:pPr lvl="1"/>
            <a:r>
              <a:rPr lang="en-US" b="1" dirty="0" smtClean="0">
                <a:solidFill>
                  <a:srgbClr val="1F497D"/>
                </a:solidFill>
              </a:rPr>
              <a:t>Shape features</a:t>
            </a:r>
          </a:p>
          <a:p>
            <a:pPr lvl="1"/>
            <a:r>
              <a:rPr lang="en-US" b="1" dirty="0" smtClean="0">
                <a:solidFill>
                  <a:srgbClr val="1F497D"/>
                </a:solidFill>
              </a:rPr>
              <a:t>Spatial features</a:t>
            </a:r>
          </a:p>
          <a:p>
            <a:pPr lvl="2"/>
            <a:r>
              <a:rPr lang="en-US" b="1" dirty="0" smtClean="0">
                <a:solidFill>
                  <a:srgbClr val="1F497D"/>
                </a:solidFill>
              </a:rPr>
              <a:t>bloom, arch, bend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400D-DF2F-E24A-8301-494575557AF8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344"/>
            <a:ext cx="82296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pic>
        <p:nvPicPr>
          <p:cNvPr id="4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3800"/>
            <a:ext cx="3215113" cy="3215113"/>
          </a:xfrm>
        </p:spPr>
      </p:pic>
      <p:pic>
        <p:nvPicPr>
          <p:cNvPr id="5" name="Content Placeholder 5" descr="Building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06" y="923800"/>
            <a:ext cx="3218193" cy="2344990"/>
          </a:xfrm>
          <a:prstGeom prst="rect">
            <a:avLst/>
          </a:prstGeom>
        </p:spPr>
      </p:pic>
      <p:pic>
        <p:nvPicPr>
          <p:cNvPr id="6" name="Picture 5" descr="cave_confined_st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02" y="3952763"/>
            <a:ext cx="3744307" cy="2808230"/>
          </a:xfrm>
          <a:prstGeom prst="rect">
            <a:avLst/>
          </a:prstGeom>
        </p:spPr>
      </p:pic>
      <p:pic>
        <p:nvPicPr>
          <p:cNvPr id="7" name="Content Placeholder 3" descr="ty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6844"/>
            <a:ext cx="4040442" cy="2450633"/>
          </a:xfrm>
          <a:prstGeom prst="rect">
            <a:avLst/>
          </a:prstGeom>
        </p:spPr>
      </p:pic>
      <p:pic>
        <p:nvPicPr>
          <p:cNvPr id="8" name="Content Placeholder 3" descr="old_pipe_insi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55" y="1394554"/>
            <a:ext cx="2591293" cy="2312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044D-6A8D-AC48-8E04-A75D8C2F3349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a blob of void space, what properties can we extract?</a:t>
            </a:r>
          </a:p>
          <a:p>
            <a:r>
              <a:rPr lang="en-US" dirty="0"/>
              <a:t>Shape of the robot’s posture in space should give us information about the environment.</a:t>
            </a:r>
          </a:p>
          <a:p>
            <a:r>
              <a:rPr lang="en-US" dirty="0"/>
              <a:t>How can we extract this information and represent it in an useful way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“Spatial Curve”</a:t>
            </a:r>
          </a:p>
          <a:p>
            <a:r>
              <a:rPr lang="en-US" dirty="0" smtClean="0"/>
              <a:t>Smoothed </a:t>
            </a:r>
            <a:r>
              <a:rPr lang="en-US" dirty="0" smtClean="0"/>
              <a:t>version gives us a curve representation of the space</a:t>
            </a:r>
          </a:p>
          <a:p>
            <a:r>
              <a:rPr lang="en-US" dirty="0" smtClean="0"/>
              <a:t>Union of multiple void space images with medial axis give us graph representation of environment topology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0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4_medial_pro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6" y="167388"/>
            <a:ext cx="8085946" cy="6064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5333" y="167388"/>
            <a:ext cx="3295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Spatial curve from Posture image</a:t>
            </a:r>
          </a:p>
          <a:p>
            <a:r>
              <a:rPr lang="en-US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 = </a:t>
            </a:r>
            <a:r>
              <a:rPr lang="en-US" b="1" dirty="0" err="1" smtClean="0"/>
              <a:t>scurve</a:t>
            </a:r>
            <a:r>
              <a:rPr lang="en-US" b="1" dirty="0" smtClean="0"/>
              <a:t>(I</a:t>
            </a:r>
            <a:r>
              <a:rPr lang="en-US" b="1" baseline="-25000" dirty="0" smtClean="0"/>
              <a:t>t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98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4_medial_proces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9" y="367975"/>
            <a:ext cx="7581092" cy="56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We detect 3 different spatial feature from spatial images that are indicate of junctions: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blooms</a:t>
            </a:r>
            <a:r>
              <a:rPr lang="en-US" dirty="0" smtClean="0"/>
              <a:t>:  swelling at the </a:t>
            </a:r>
            <a:r>
              <a:rPr lang="en-US" dirty="0" smtClean="0"/>
              <a:t>tip  (CONSTANT WIDTH)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arches</a:t>
            </a:r>
            <a:r>
              <a:rPr lang="en-US" dirty="0" smtClean="0"/>
              <a:t>:  internally swelling, “arched” </a:t>
            </a:r>
            <a:r>
              <a:rPr lang="en-US" dirty="0" smtClean="0"/>
              <a:t>anchors (CONSTANT WIDTH)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bends</a:t>
            </a:r>
            <a:r>
              <a:rPr lang="en-US" dirty="0" smtClean="0"/>
              <a:t>:  sudden turn of spatial curve, crest is the bend </a:t>
            </a:r>
            <a:r>
              <a:rPr lang="en-US" dirty="0" smtClean="0"/>
              <a:t>point (DYNAMIC WIDTH)</a:t>
            </a:r>
            <a:endParaRPr lang="en-US" dirty="0" smtClean="0"/>
          </a:p>
          <a:p>
            <a:pPr marL="571500" indent="-514350"/>
            <a:r>
              <a:rPr lang="en-US" dirty="0" smtClean="0"/>
              <a:t>Using these landmark features, we now include proximity with each other in the evaluation of motion estimation, branch state, and pose localization.</a:t>
            </a:r>
          </a:p>
          <a:p>
            <a:pPr marL="571500" indent="-514350"/>
            <a:r>
              <a:rPr lang="en-US" dirty="0" smtClean="0"/>
              <a:t>Using this approach, we are able to map and align the arms of a T and cross junction with ease.</a:t>
            </a:r>
          </a:p>
          <a:p>
            <a:pPr marL="571500" indent="-514350"/>
            <a:r>
              <a:rPr lang="en-US" dirty="0" smtClean="0"/>
              <a:t>The addition of the spatial features makes mapping and aligning the other junction much more rapid.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 descr="medialOut_00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" y="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medialOut_01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" y="-1"/>
            <a:ext cx="8569812" cy="64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4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medialOut_00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0" y="0"/>
            <a:ext cx="8686800" cy="6515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778" y="4727223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b="1" dirty="0" smtClean="0"/>
              <a:t>Position and Orientation</a:t>
            </a:r>
          </a:p>
          <a:p>
            <a:r>
              <a:rPr lang="en-US" sz="4000" dirty="0" smtClean="0"/>
              <a:t>Control and Locomotion</a:t>
            </a:r>
          </a:p>
          <a:p>
            <a:r>
              <a:rPr lang="en-US" sz="4000" dirty="0" smtClean="0"/>
              <a:t>Environmental Landmarks and Features</a:t>
            </a:r>
            <a:endParaRPr lang="en-US" sz="4000" dirty="0"/>
          </a:p>
          <a:p>
            <a:r>
              <a:rPr lang="en-US" sz="4000" dirty="0" smtClean="0"/>
              <a:t>Building Maps</a:t>
            </a:r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Articulated </a:t>
            </a:r>
            <a:r>
              <a:rPr lang="en-US" dirty="0"/>
              <a:t>robot has no high-inertia center of mass to serve as its coordinate frame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Individual segments are rotating and undulating</a:t>
            </a:r>
          </a:p>
          <a:p>
            <a:r>
              <a:rPr lang="en-US" dirty="0" smtClean="0"/>
              <a:t>Need method to determine direction of snake robot.</a:t>
            </a:r>
          </a:p>
          <a:p>
            <a:pPr lvl="1"/>
            <a:r>
              <a:rPr lang="en-US" dirty="0" smtClean="0"/>
              <a:t>Information not provided by individual body segments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E283-276E-4646-A345-51B4EDBAE47D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Allow </a:t>
            </a:r>
            <a:r>
              <a:rPr lang="en-US" dirty="0"/>
              <a:t>mapping and exploration of previously </a:t>
            </a:r>
            <a:r>
              <a:rPr lang="en-US" dirty="0" smtClean="0"/>
              <a:t>inaccessible environments</a:t>
            </a:r>
          </a:p>
          <a:p>
            <a:pPr lvl="1"/>
            <a:r>
              <a:rPr lang="en-US" dirty="0" smtClean="0"/>
              <a:t>Flooded mines and caves</a:t>
            </a:r>
          </a:p>
          <a:p>
            <a:pPr lvl="1"/>
            <a:r>
              <a:rPr lang="en-US" dirty="0" smtClean="0"/>
              <a:t>Pipes and sewers</a:t>
            </a:r>
          </a:p>
          <a:p>
            <a:pPr lvl="1"/>
            <a:r>
              <a:rPr lang="en-US" dirty="0" smtClean="0"/>
              <a:t>Debris </a:t>
            </a:r>
            <a:r>
              <a:rPr lang="en-US" dirty="0" smtClean="0"/>
              <a:t>piles  (INTERESTING)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Seek solution invariant to ambient fluids (air, transparent liquid, opaque liquid</a:t>
            </a:r>
            <a:r>
              <a:rPr lang="en-US" dirty="0" smtClean="0"/>
              <a:t>)  (HARD)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Impacts</a:t>
            </a:r>
          </a:p>
          <a:p>
            <a:pPr lvl="1"/>
            <a:r>
              <a:rPr lang="en-US" dirty="0" smtClean="0"/>
              <a:t>Cave exploration</a:t>
            </a:r>
          </a:p>
          <a:p>
            <a:pPr lvl="1"/>
            <a:r>
              <a:rPr lang="en-US" dirty="0" smtClean="0"/>
              <a:t>Geology</a:t>
            </a:r>
          </a:p>
          <a:p>
            <a:pPr lvl="1"/>
            <a:r>
              <a:rPr lang="en-US" dirty="0" smtClean="0"/>
              <a:t>Search and rescue</a:t>
            </a:r>
          </a:p>
          <a:p>
            <a:pPr lvl="1"/>
            <a:r>
              <a:rPr lang="en-US" dirty="0" smtClean="0"/>
              <a:t>Pipe </a:t>
            </a:r>
            <a:r>
              <a:rPr lang="en-US" dirty="0" smtClean="0"/>
              <a:t>inspection (INTERESTING)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B54B-8D2D-074A-B28C-F0B218555BC4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 descr="3_frame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736172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Posture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Robot-centered Coordinate Frame</a:t>
            </a:r>
          </a:p>
          <a:p>
            <a:r>
              <a:rPr lang="en-US" dirty="0"/>
              <a:t>dynamically generated from B-spline</a:t>
            </a:r>
          </a:p>
          <a:p>
            <a:r>
              <a:rPr lang="en-US" dirty="0" smtClean="0"/>
              <a:t>“Posture Curve” generated by smoothed B-spline with segment frame origins as input points (example)</a:t>
            </a:r>
          </a:p>
          <a:p>
            <a:r>
              <a:rPr lang="en-US" dirty="0" smtClean="0"/>
              <a:t>Generates the Posture Frame for local coordinate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8444" y="-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plotGPAC00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8" y="439920"/>
            <a:ext cx="7216682" cy="505694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654778" y="6039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7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74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Orientation</a:t>
            </a:r>
          </a:p>
          <a:p>
            <a:r>
              <a:rPr lang="en-US" sz="4000" b="1" dirty="0" smtClean="0"/>
              <a:t>Control and Locomotion</a:t>
            </a:r>
          </a:p>
          <a:p>
            <a:r>
              <a:rPr lang="en-US" sz="4000" dirty="0" smtClean="0"/>
              <a:t>Environmental Landmarks and Features</a:t>
            </a:r>
            <a:endParaRPr lang="en-US" sz="4000" dirty="0"/>
          </a:p>
          <a:p>
            <a:r>
              <a:rPr lang="en-US" sz="4000" dirty="0" smtClean="0"/>
              <a:t>Building Maps</a:t>
            </a:r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Simulated robot control</a:t>
            </a:r>
            <a:endParaRPr lang="en-US" dirty="0" smtClean="0"/>
          </a:p>
          <a:p>
            <a:r>
              <a:rPr lang="en-US" dirty="0" smtClean="0"/>
              <a:t>Concertina locomotion</a:t>
            </a:r>
          </a:p>
          <a:p>
            <a:r>
              <a:rPr lang="en-US" dirty="0" smtClean="0"/>
              <a:t>Snake control, backbone curves (</a:t>
            </a:r>
            <a:r>
              <a:rPr lang="en-US" dirty="0" err="1"/>
              <a:t>C</a:t>
            </a:r>
            <a:r>
              <a:rPr lang="en-US" dirty="0" err="1" smtClean="0"/>
              <a:t>hirikjian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Segmented behaviors</a:t>
            </a:r>
          </a:p>
          <a:p>
            <a:r>
              <a:rPr lang="en-US" dirty="0" smtClean="0"/>
              <a:t>Adaptive anchoring</a:t>
            </a:r>
            <a:endParaRPr lang="en-US" dirty="0"/>
          </a:p>
          <a:p>
            <a:r>
              <a:rPr lang="en-US" dirty="0"/>
              <a:t>Smooth motion and compliance</a:t>
            </a:r>
          </a:p>
          <a:p>
            <a:r>
              <a:rPr lang="en-US" dirty="0"/>
              <a:t>Stability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823-1DCE-544E-B94C-4806CE9749AA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Motion</a:t>
            </a:r>
            <a:endParaRPr lang="en-US" dirty="0"/>
          </a:p>
        </p:txBody>
      </p:sp>
      <p:pic>
        <p:nvPicPr>
          <p:cNvPr id="4" name="Content Placeholder 3" descr="concertina_gait_Gans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3200"/>
            <a:ext cx="3836921" cy="2126751"/>
          </a:xfrm>
        </p:spPr>
      </p:pic>
      <p:pic>
        <p:nvPicPr>
          <p:cNvPr id="5" name="Picture 4" descr="snake_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76400"/>
            <a:ext cx="2654300" cy="408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7200" y="4991100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Gans</a:t>
            </a:r>
            <a:r>
              <a:rPr lang="en-US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Gait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281" y="1510575"/>
            <a:ext cx="32004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Rest-State</a:t>
            </a:r>
          </a:p>
          <a:p>
            <a:r>
              <a:rPr lang="en-US" sz="3600" dirty="0" smtClean="0"/>
              <a:t>Front-Extend</a:t>
            </a:r>
          </a:p>
          <a:p>
            <a:r>
              <a:rPr lang="en-US" sz="3600" dirty="0" smtClean="0"/>
              <a:t>Front-Anchor</a:t>
            </a:r>
          </a:p>
          <a:p>
            <a:r>
              <a:rPr lang="en-US" sz="3600" dirty="0" smtClean="0"/>
              <a:t>Back-Extend</a:t>
            </a:r>
          </a:p>
          <a:p>
            <a:r>
              <a:rPr lang="en-US" sz="3600" dirty="0" smtClean="0"/>
              <a:t>Back-Anchor</a:t>
            </a:r>
          </a:p>
          <a:p>
            <a:r>
              <a:rPr lang="en-US" sz="3600" dirty="0" smtClean="0"/>
              <a:t>Rest-State</a:t>
            </a:r>
          </a:p>
          <a:p>
            <a:endParaRPr lang="en-US" sz="3600" dirty="0"/>
          </a:p>
        </p:txBody>
      </p:sp>
      <p:pic>
        <p:nvPicPr>
          <p:cNvPr id="5" name="Picture 4" descr="Adaptive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6" y="1503719"/>
            <a:ext cx="7141448" cy="4026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Orientation</a:t>
            </a:r>
          </a:p>
          <a:p>
            <a:r>
              <a:rPr lang="en-US" sz="4000" dirty="0" smtClean="0"/>
              <a:t>Control and Locomotion</a:t>
            </a:r>
          </a:p>
          <a:p>
            <a:r>
              <a:rPr lang="en-US" sz="4000" dirty="0" smtClean="0"/>
              <a:t>Environmental Landmarks and Features</a:t>
            </a:r>
            <a:endParaRPr lang="en-US" sz="4000" dirty="0"/>
          </a:p>
          <a:p>
            <a:r>
              <a:rPr lang="en-US" sz="4000" b="1" dirty="0" smtClean="0"/>
              <a:t>Building Maps</a:t>
            </a:r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9261"/>
            <a:ext cx="2365329" cy="2365329"/>
          </a:xfrm>
          <a:prstGeom prst="rect">
            <a:avLst/>
          </a:prstGeom>
        </p:spPr>
      </p:pic>
      <p:pic>
        <p:nvPicPr>
          <p:cNvPr id="8" name="Picture 7" descr="plotGPAC00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43" y="3582685"/>
            <a:ext cx="2672239" cy="1872517"/>
          </a:xfrm>
          <a:prstGeom prst="rect">
            <a:avLst/>
          </a:prstGeom>
        </p:spPr>
      </p:pic>
      <p:pic>
        <p:nvPicPr>
          <p:cNvPr id="9" name="Picture 8" descr="AdaptiveSte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324" y="1719719"/>
            <a:ext cx="3128929" cy="176396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912690"/>
              </p:ext>
            </p:extLst>
          </p:nvPr>
        </p:nvGraphicFramePr>
        <p:xfrm>
          <a:off x="7571354" y="3641390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8" name="Equation" r:id="rId6" imgW="177800" imgH="215900" progId="Equation.3">
                  <p:embed/>
                </p:oleObj>
              </mc:Choice>
              <mc:Fallback>
                <p:oleObj name="Equation" r:id="rId6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71354" y="3641390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85586" y="3620056"/>
            <a:ext cx="177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Locomotion Step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295" y="4011505"/>
            <a:ext cx="153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Posture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37079" y="5476118"/>
            <a:ext cx="6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Pose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84788"/>
              </p:ext>
            </p:extLst>
          </p:nvPr>
        </p:nvGraphicFramePr>
        <p:xfrm>
          <a:off x="4812998" y="5502515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9" name="Equation" r:id="rId8" imgW="177800" imgH="215900" progId="Equation.3">
                  <p:embed/>
                </p:oleObj>
              </mc:Choice>
              <mc:Fallback>
                <p:oleObj name="Equation" r:id="rId8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12998" y="5502515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368998"/>
              </p:ext>
            </p:extLst>
          </p:nvPr>
        </p:nvGraphicFramePr>
        <p:xfrm>
          <a:off x="2030412" y="4047790"/>
          <a:ext cx="2619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" name="Equation" r:id="rId10" imgW="139700" imgH="215900" progId="Equation.3">
                  <p:embed/>
                </p:oleObj>
              </mc:Choice>
              <mc:Fallback>
                <p:oleObj name="Equation" r:id="rId10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30412" y="4047790"/>
                        <a:ext cx="2619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6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Disasters</a:t>
            </a:r>
            <a:endParaRPr lang="en-US" dirty="0"/>
          </a:p>
        </p:txBody>
      </p:sp>
      <p:pic>
        <p:nvPicPr>
          <p:cNvPr id="9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5029200" cy="50292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86400" y="2209800"/>
            <a:ext cx="2971800" cy="304800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West Virginia, 29 dead, 2010</a:t>
            </a:r>
          </a:p>
          <a:p>
            <a:pPr algn="r">
              <a:buNone/>
            </a:pPr>
            <a:r>
              <a:rPr lang="en-US" sz="1800" dirty="0" smtClean="0"/>
              <a:t>Utah, 9 dead, 2007</a:t>
            </a:r>
          </a:p>
          <a:p>
            <a:pPr algn="r">
              <a:buNone/>
            </a:pPr>
            <a:r>
              <a:rPr lang="en-US" sz="1800" dirty="0" smtClean="0"/>
              <a:t>West Virginia, 12 dead, 2006</a:t>
            </a:r>
          </a:p>
          <a:p>
            <a:pPr algn="r">
              <a:buNone/>
            </a:pPr>
            <a:r>
              <a:rPr lang="en-US" sz="1800" dirty="0" smtClean="0"/>
              <a:t>Kentucky, 5 dead, 2006</a:t>
            </a:r>
          </a:p>
          <a:p>
            <a:pPr algn="r">
              <a:buNone/>
            </a:pPr>
            <a:r>
              <a:rPr lang="en-US" sz="1800" dirty="0" smtClean="0"/>
              <a:t>Alabama, 13 dead, 2001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33A-E679-EF4D-AE69-64BBA02198E4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</a:t>
            </a:r>
            <a:r>
              <a:rPr lang="en-US" dirty="0" smtClean="0"/>
              <a:t>Condition for Building the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Poses X</a:t>
            </a:r>
            <a:r>
              <a:rPr lang="en-US" baseline="-25000" dirty="0" smtClean="0"/>
              <a:t>1</a:t>
            </a:r>
            <a:r>
              <a:rPr lang="en-US" dirty="0" smtClean="0"/>
              <a:t> =(0,0,0) and X</a:t>
            </a:r>
            <a:r>
              <a:rPr lang="en-US" baseline="-25000" dirty="0" smtClean="0"/>
              <a:t>2</a:t>
            </a:r>
            <a:r>
              <a:rPr lang="en-US" dirty="0" smtClean="0"/>
              <a:t> = ?</a:t>
            </a:r>
            <a:endParaRPr lang="en-US" baseline="-25000" dirty="0" smtClean="0"/>
          </a:p>
          <a:p>
            <a:r>
              <a:rPr lang="en-US" dirty="0" smtClean="0"/>
              <a:t>Forward sweep </a:t>
            </a:r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r>
              <a:rPr lang="en-US" dirty="0" smtClean="0"/>
              <a:t> and </a:t>
            </a:r>
            <a:r>
              <a:rPr lang="en-US" dirty="0" smtClean="0"/>
              <a:t>backward </a:t>
            </a:r>
            <a:r>
              <a:rPr lang="en-US" dirty="0" smtClean="0"/>
              <a:t>sweep I</a:t>
            </a:r>
            <a:r>
              <a:rPr lang="en-US" baseline="-25000" dirty="0" smtClean="0"/>
              <a:t>2</a:t>
            </a:r>
          </a:p>
          <a:p>
            <a:endParaRPr lang="en-US" dirty="0" smtClean="0"/>
          </a:p>
          <a:p>
            <a:r>
              <a:rPr lang="en-US" dirty="0" smtClean="0"/>
              <a:t>Raw images</a:t>
            </a:r>
          </a:p>
          <a:p>
            <a:r>
              <a:rPr lang="en-US" dirty="0" smtClean="0"/>
              <a:t>GPAC images, hull and spatial curve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Approach</a:t>
            </a:r>
          </a:p>
          <a:p>
            <a:r>
              <a:rPr lang="en-US" dirty="0" smtClean="0"/>
              <a:t>Axis Method</a:t>
            </a:r>
          </a:p>
          <a:p>
            <a:r>
              <a:rPr lang="en-US" dirty="0" smtClean="0"/>
              <a:t>Junction Method</a:t>
            </a:r>
          </a:p>
          <a:p>
            <a:r>
              <a:rPr lang="en-US" dirty="0" smtClean="0"/>
              <a:t>Probabilistic 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overlap spatial curves of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r>
              <a:rPr lang="en-US" dirty="0" smtClean="0"/>
              <a:t> = </a:t>
            </a:r>
            <a:r>
              <a:rPr lang="en-US" dirty="0" err="1" smtClean="0"/>
              <a:t>scurve</a:t>
            </a:r>
            <a:r>
              <a:rPr lang="en-US" dirty="0" smtClean="0"/>
              <a:t>(I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r>
              <a:rPr lang="en-US" dirty="0" smtClean="0"/>
              <a:t> = </a:t>
            </a:r>
            <a:r>
              <a:rPr lang="en-US" dirty="0" err="1" smtClean="0"/>
              <a:t>scurve</a:t>
            </a:r>
            <a:r>
              <a:rPr lang="en-US" dirty="0" smtClean="0"/>
              <a:t>(I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overlap</a:t>
            </a:r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d=0)</a:t>
            </a:r>
          </a:p>
          <a:p>
            <a:endParaRPr lang="en-US" dirty="0" smtClean="0"/>
          </a:p>
          <a:p>
            <a:r>
              <a:rPr lang="en-US" dirty="0" smtClean="0"/>
              <a:t>Generalized ICP algorithm to fit</a:t>
            </a:r>
          </a:p>
          <a:p>
            <a:endParaRPr lang="en-US" dirty="0"/>
          </a:p>
          <a:p>
            <a:r>
              <a:rPr lang="en-US" dirty="0" smtClean="0"/>
              <a:t>Image of in-place fit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3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 descr="inplace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58"/>
            <a:ext cx="8960556" cy="67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62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X_3 and X_4 are new poses after locomotion step</a:t>
            </a:r>
          </a:p>
          <a:p>
            <a:r>
              <a:rPr lang="en-US" dirty="0" smtClean="0"/>
              <a:t>Solve for new location through “step constraint”</a:t>
            </a:r>
          </a:p>
          <a:p>
            <a:r>
              <a:rPr lang="en-US" dirty="0"/>
              <a:t>X_3 = overlap(X_1, I_1, I_3, d=</a:t>
            </a:r>
            <a:r>
              <a:rPr lang="en-US" dirty="0" smtClean="0"/>
              <a:t>+\delta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\delta = 0.5/0.8 ?</a:t>
            </a:r>
            <a:endParaRPr lang="en-US" dirty="0" smtClean="0"/>
          </a:p>
          <a:p>
            <a:r>
              <a:rPr lang="en-US" dirty="0" smtClean="0"/>
              <a:t>Constant \delta is the estimated distance traveled</a:t>
            </a:r>
          </a:p>
          <a:p>
            <a:endParaRPr lang="en-US" dirty="0"/>
          </a:p>
          <a:p>
            <a:r>
              <a:rPr lang="en-US" dirty="0" smtClean="0"/>
              <a:t>Image of step ICP fit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6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65</a:t>
            </a:fld>
            <a:endParaRPr lang="en-US"/>
          </a:p>
        </p:txBody>
      </p:sp>
      <p:pic>
        <p:nvPicPr>
          <p:cNvPr id="2" name="Picture 1" descr="step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1" y="169333"/>
            <a:ext cx="8688211" cy="651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6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 descr="pathAndHull_00_018_00_00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1" y="435428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8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of Naive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consistent with last pose</a:t>
            </a:r>
          </a:p>
          <a:p>
            <a:pPr lvl="1"/>
            <a:r>
              <a:rPr lang="en-US" dirty="0" smtClean="0"/>
              <a:t>history is ignored</a:t>
            </a:r>
          </a:p>
          <a:p>
            <a:r>
              <a:rPr lang="en-US" dirty="0" smtClean="0"/>
              <a:t>Poses can flair off path</a:t>
            </a:r>
          </a:p>
          <a:p>
            <a:r>
              <a:rPr lang="en-US" dirty="0" smtClean="0"/>
              <a:t>Backtracking</a:t>
            </a:r>
          </a:p>
          <a:p>
            <a:pPr lvl="1"/>
            <a:r>
              <a:rPr lang="en-US" dirty="0" smtClean="0"/>
              <a:t>does not stay on past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union of past poses’ posture images</a:t>
            </a:r>
          </a:p>
          <a:p>
            <a:r>
              <a:rPr lang="en-US" dirty="0" smtClean="0"/>
              <a:t>Compute medial axis of the map</a:t>
            </a:r>
          </a:p>
          <a:p>
            <a:r>
              <a:rPr lang="en-US" dirty="0" smtClean="0"/>
              <a:t>New pose must constrain to existing axis</a:t>
            </a:r>
          </a:p>
          <a:p>
            <a:endParaRPr lang="en-US" dirty="0"/>
          </a:p>
          <a:p>
            <a:r>
              <a:rPr lang="en-US" dirty="0" smtClean="0"/>
              <a:t>Image of union, medial axis</a:t>
            </a:r>
          </a:p>
          <a:p>
            <a:r>
              <a:rPr lang="en-US" dirty="0" smtClean="0"/>
              <a:t>Image of pose constraint to 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 descr="pose_union_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0" y="2332037"/>
            <a:ext cx="3200400" cy="3001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Haiti, 222570 dead, 2010</a:t>
            </a:r>
          </a:p>
          <a:p>
            <a:pPr algn="r">
              <a:buNone/>
            </a:pPr>
            <a:r>
              <a:rPr lang="en-US" sz="1800" dirty="0" smtClean="0"/>
              <a:t>Sumatra, 1117 dead, 2009</a:t>
            </a:r>
          </a:p>
          <a:p>
            <a:pPr algn="r">
              <a:buNone/>
            </a:pPr>
            <a:r>
              <a:rPr lang="en-US" sz="1800" dirty="0" smtClean="0"/>
              <a:t>Sichuan, 87587 dead, 2008</a:t>
            </a:r>
          </a:p>
          <a:p>
            <a:pPr algn="r">
              <a:buNone/>
            </a:pPr>
            <a:r>
              <a:rPr lang="en-US" sz="1800" dirty="0" smtClean="0"/>
              <a:t>Peru, 514 dead, 2007</a:t>
            </a:r>
          </a:p>
          <a:p>
            <a:pPr algn="r">
              <a:buNone/>
            </a:pPr>
            <a:r>
              <a:rPr lang="en-US" sz="1800" dirty="0" smtClean="0"/>
              <a:t>Java, 5749 dead, 2006</a:t>
            </a:r>
          </a:p>
          <a:p>
            <a:pPr algn="r">
              <a:buNone/>
            </a:pPr>
            <a:r>
              <a:rPr lang="en-US" sz="1800" dirty="0" smtClean="0"/>
              <a:t>Pakistan, 80361 dead, 2005</a:t>
            </a:r>
          </a:p>
          <a:p>
            <a:pPr algn="r">
              <a:buNone/>
            </a:pPr>
            <a:r>
              <a:rPr lang="en-US" sz="1800" dirty="0" smtClean="0"/>
              <a:t>Sumatra, 227898 dead, 2004</a:t>
            </a:r>
          </a:p>
          <a:p>
            <a:pPr algn="r">
              <a:buNone/>
            </a:pPr>
            <a:r>
              <a:rPr lang="en-US" sz="1800" dirty="0" smtClean="0"/>
              <a:t>Iran, 31000 dead, 2003</a:t>
            </a:r>
            <a:endParaRPr lang="en-US" sz="1800" dirty="0"/>
          </a:p>
        </p:txBody>
      </p:sp>
      <p:pic>
        <p:nvPicPr>
          <p:cNvPr id="6" name="Content Placeholder 5" descr="Building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0213" y="1676400"/>
            <a:ext cx="5793788" cy="42217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64FC-C75D-674A-AD98-5287CFED41CC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pose_union_1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11" y="176742"/>
            <a:ext cx="8650111" cy="64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8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of Axis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step constraint to make initial estimated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axis constraint around estimated pose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Image initial guess</a:t>
            </a:r>
          </a:p>
          <a:p>
            <a:r>
              <a:rPr lang="en-US" dirty="0" smtClean="0"/>
              <a:t>Image snap to axis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2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dirty="0" smtClean="0"/>
              <a:t>Problem (backup)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131089"/>
              </p:ext>
            </p:extLst>
          </p:nvPr>
        </p:nvGraphicFramePr>
        <p:xfrm>
          <a:off x="2352103" y="4975824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103" y="4975824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61019"/>
              </p:ext>
            </p:extLst>
          </p:nvPr>
        </p:nvGraphicFramePr>
        <p:xfrm>
          <a:off x="3830823" y="390190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90190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62346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" name="Equation" r:id="rId7" imgW="1676400" imgH="215900" progId="Equation.3">
                  <p:embed/>
                </p:oleObj>
              </mc:Choice>
              <mc:Fallback>
                <p:oleObj name="Equation" r:id="rId7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985964"/>
              </p:ext>
            </p:extLst>
          </p:nvPr>
        </p:nvGraphicFramePr>
        <p:xfrm>
          <a:off x="4311751" y="3356223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" name="Equation" r:id="rId9" imgW="1460500" imgH="241300" progId="Equation.3">
                  <p:embed/>
                </p:oleObj>
              </mc:Choice>
              <mc:Fallback>
                <p:oleObj name="Equation" r:id="rId9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1751" y="3356223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288089"/>
              </p:ext>
            </p:extLst>
          </p:nvPr>
        </p:nvGraphicFramePr>
        <p:xfrm>
          <a:off x="2913163" y="2692051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" name="Equation" r:id="rId11" imgW="1485900" imgH="304800" progId="Equation.3">
                  <p:embed/>
                </p:oleObj>
              </mc:Choice>
              <mc:Fallback>
                <p:oleObj name="Equation" r:id="rId11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3163" y="2692051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1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Orientation</a:t>
            </a:r>
          </a:p>
          <a:p>
            <a:r>
              <a:rPr lang="en-US" sz="4000" dirty="0" smtClean="0"/>
              <a:t>Control and Locomotion</a:t>
            </a:r>
          </a:p>
          <a:p>
            <a:r>
              <a:rPr lang="en-US" sz="4000" dirty="0" smtClean="0"/>
              <a:t>Environmental Landmarks and Features</a:t>
            </a:r>
            <a:endParaRPr lang="en-US" sz="4000" dirty="0"/>
          </a:p>
          <a:p>
            <a:r>
              <a:rPr lang="en-US" sz="4000" dirty="0" smtClean="0"/>
              <a:t>Building Maps</a:t>
            </a:r>
          </a:p>
          <a:p>
            <a:r>
              <a:rPr lang="en-US" sz="4000" b="1" dirty="0" smtClean="0"/>
              <a:t>Mapping with Junctions</a:t>
            </a:r>
          </a:p>
          <a:p>
            <a:r>
              <a:rPr lang="en-US" sz="4000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Axis constraint mapping does not work in environments with junctions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Does </a:t>
            </a:r>
            <a:r>
              <a:rPr lang="en-US" dirty="0" smtClean="0"/>
              <a:t>not correctly fit to axis with ICP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74</a:t>
            </a:fld>
            <a:endParaRPr lang="en-US"/>
          </a:p>
        </p:txBody>
      </p:sp>
      <p:pic>
        <p:nvPicPr>
          <p:cNvPr id="9" name="Picture 8" descr="diverge_ca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603500"/>
            <a:ext cx="6289739" cy="1646103"/>
          </a:xfrm>
          <a:prstGeom prst="rect">
            <a:avLst/>
          </a:prstGeom>
        </p:spPr>
      </p:pic>
      <p:pic>
        <p:nvPicPr>
          <p:cNvPr id="10" name="Picture 9" descr="diverge_cas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25" y="5353510"/>
            <a:ext cx="5354915" cy="5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Curve Events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 descr="diverge_cas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0" y="2700578"/>
            <a:ext cx="8406228" cy="11928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2224" y="3993447"/>
            <a:ext cx="147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Contained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42666" y="3912779"/>
            <a:ext cx="142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Extending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4290" y="2700578"/>
            <a:ext cx="1406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Divergent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452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Branching event</a:t>
            </a:r>
          </a:p>
          <a:p>
            <a:r>
              <a:rPr lang="en-US" dirty="0" smtClean="0"/>
              <a:t>Create two </a:t>
            </a:r>
            <a:r>
              <a:rPr lang="en-US" dirty="0" smtClean="0"/>
              <a:t>axes (skeletons now)</a:t>
            </a:r>
            <a:endParaRPr lang="en-US" dirty="0" smtClean="0"/>
          </a:p>
          <a:p>
            <a:r>
              <a:rPr lang="en-US" dirty="0" smtClean="0"/>
              <a:t>No longer a single curve, but a tree (skeleton)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1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77</a:t>
            </a:fld>
            <a:endParaRPr lang="en-US"/>
          </a:p>
        </p:txBody>
      </p:sp>
      <p:pic>
        <p:nvPicPr>
          <p:cNvPr id="7" name="Picture 6" descr="skeleton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" y="0"/>
            <a:ext cx="8682567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78</a:t>
            </a:fld>
            <a:endParaRPr lang="en-US"/>
          </a:p>
        </p:txBody>
      </p:sp>
      <p:pic>
        <p:nvPicPr>
          <p:cNvPr id="2" name="Picture 1" descr="skeleton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6" y="98779"/>
            <a:ext cx="8494419" cy="63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3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 on Skeletons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longer curve-to-curve ICP</a:t>
            </a:r>
          </a:p>
          <a:p>
            <a:r>
              <a:rPr lang="en-US" dirty="0" smtClean="0"/>
              <a:t>ICP to multiple skeletons</a:t>
            </a:r>
          </a:p>
          <a:p>
            <a:r>
              <a:rPr lang="en-US" dirty="0" smtClean="0"/>
              <a:t>Multiple configurations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6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152400"/>
            <a:ext cx="4648200" cy="1143000"/>
          </a:xfrm>
        </p:spPr>
        <p:txBody>
          <a:bodyPr/>
          <a:lstStyle/>
          <a:p>
            <a:r>
              <a:rPr lang="en-US" dirty="0" smtClean="0"/>
              <a:t>Cave Exploration</a:t>
            </a:r>
            <a:endParaRPr lang="en-US" dirty="0"/>
          </a:p>
        </p:txBody>
      </p:sp>
      <p:pic>
        <p:nvPicPr>
          <p:cNvPr id="14" name="Picture 13" descr="cave_confined_st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36BE-54D4-FB49-AF8B-AFC36ECBB374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 </a:t>
            </a:r>
            <a:r>
              <a:rPr lang="en-US" dirty="0" smtClean="0"/>
              <a:t>Process</a:t>
            </a:r>
            <a:br>
              <a:rPr lang="en-US" dirty="0" smtClean="0"/>
            </a:br>
            <a:r>
              <a:rPr lang="en-US" dirty="0" smtClean="0"/>
              <a:t>(how to fit a new pose into past set of skeletons)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set of skeleton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Disregard terminals that are similar or subsumed by another skeleton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(n choose 2) paths between each pair of 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 ICP on each spliced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and select “best fit” according to some </a:t>
            </a:r>
            <a:r>
              <a:rPr lang="en-US" dirty="0" smtClean="0"/>
              <a:t>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“SPLICES”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81</a:t>
            </a:fld>
            <a:endParaRPr lang="en-US"/>
          </a:p>
        </p:txBody>
      </p:sp>
      <p:pic>
        <p:nvPicPr>
          <p:cNvPr id="7" name="Picture 6" descr="skeletons_2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" y="102658"/>
            <a:ext cx="8536752" cy="64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82</a:t>
            </a:fld>
            <a:endParaRPr lang="en-US"/>
          </a:p>
        </p:txBody>
      </p:sp>
      <p:pic>
        <p:nvPicPr>
          <p:cNvPr id="2" name="Picture 1" descr="skeletons_1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5" y="127000"/>
            <a:ext cx="8513233" cy="63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1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new pose’s spatial curve, is it branching?</a:t>
            </a:r>
          </a:p>
          <a:p>
            <a:r>
              <a:rPr lang="en-US" dirty="0" smtClean="0"/>
              <a:t>spatial curve is diverging from axis</a:t>
            </a:r>
          </a:p>
          <a:p>
            <a:r>
              <a:rPr lang="en-US" dirty="0" smtClean="0"/>
              <a:t>distance of tip from nearest point on axis is greater than D</a:t>
            </a:r>
          </a:p>
          <a:p>
            <a:r>
              <a:rPr lang="en-US" dirty="0" smtClean="0"/>
              <a:t>other criteria?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Locomotion Step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Capture Posture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Estimate new pose with step constraint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if it branches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add pose to skeleton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Localize new pose to each splice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best fit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2" y="169333"/>
            <a:ext cx="8890000" cy="650499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Sensing Void Space</a:t>
            </a:r>
          </a:p>
          <a:p>
            <a:r>
              <a:rPr lang="en-US" sz="4000" dirty="0" smtClean="0"/>
              <a:t>Position and Orientation</a:t>
            </a:r>
          </a:p>
          <a:p>
            <a:r>
              <a:rPr lang="en-US" sz="4000" dirty="0" smtClean="0"/>
              <a:t>Control and Locomotion</a:t>
            </a:r>
          </a:p>
          <a:p>
            <a:r>
              <a:rPr lang="en-US" sz="4000" dirty="0" smtClean="0"/>
              <a:t>Environmental Landmarks and Features</a:t>
            </a:r>
            <a:endParaRPr lang="en-US" sz="4000" dirty="0"/>
          </a:p>
          <a:p>
            <a:r>
              <a:rPr lang="en-US" sz="4000" dirty="0" smtClean="0"/>
              <a:t>Building Maps</a:t>
            </a:r>
          </a:p>
          <a:p>
            <a:r>
              <a:rPr lang="en-US" sz="4000" dirty="0" smtClean="0"/>
              <a:t>Mapping with Junctions</a:t>
            </a:r>
          </a:p>
          <a:p>
            <a:r>
              <a:rPr lang="en-US" sz="4000" b="1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Branching in right location?</a:t>
            </a:r>
          </a:p>
          <a:p>
            <a:r>
              <a:rPr lang="en-US" dirty="0" smtClean="0"/>
              <a:t>New branch, existing branch, or no branch?</a:t>
            </a:r>
          </a:p>
          <a:p>
            <a:r>
              <a:rPr lang="en-US" dirty="0" smtClean="0"/>
              <a:t>Pose in right location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Leads to a probabilistic method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2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many poses</a:t>
            </a:r>
          </a:p>
          <a:p>
            <a:r>
              <a:rPr lang="en-US" dirty="0" smtClean="0"/>
              <a:t>Sample many spatial relations between skeletons</a:t>
            </a:r>
            <a:endParaRPr lang="en-US" dirty="0" smtClean="0"/>
          </a:p>
          <a:p>
            <a:r>
              <a:rPr lang="en-US" dirty="0" smtClean="0"/>
              <a:t>Select maximum likelihood state as our 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3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poses of the new posture image</a:t>
            </a:r>
            <a:endParaRPr lang="en-US" dirty="0" smtClean="0"/>
          </a:p>
          <a:p>
            <a:r>
              <a:rPr lang="en-US" dirty="0" smtClean="0"/>
              <a:t>Skeleton sets: Grouping of all posture image with pose information</a:t>
            </a:r>
            <a:endParaRPr lang="en-US" dirty="0" smtClean="0"/>
          </a:p>
          <a:p>
            <a:r>
              <a:rPr lang="en-US" dirty="0" smtClean="0"/>
              <a:t>Spatial relationship between skeletons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Transform of Skeletons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point on “parent” skeleton</a:t>
            </a:r>
          </a:p>
          <a:p>
            <a:r>
              <a:rPr lang="en-US" dirty="0" smtClean="0"/>
              <a:t>Reduced to 1D parameter space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3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Inspection</a:t>
            </a:r>
            <a:endParaRPr lang="en-US" dirty="0"/>
          </a:p>
        </p:txBody>
      </p:sp>
      <p:pic>
        <p:nvPicPr>
          <p:cNvPr id="4" name="Content Placeholder 3" descr="t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11927"/>
            <a:ext cx="9144000" cy="554607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0206-003C-7A48-A78D-D2DE047DC369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90</a:t>
            </a:fld>
            <a:endParaRPr lang="en-US"/>
          </a:p>
        </p:txBody>
      </p:sp>
      <p:pic>
        <p:nvPicPr>
          <p:cNvPr id="2" name="Picture 1" descr="skeletons_2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1" y="239889"/>
            <a:ext cx="8231951" cy="61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4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91</a:t>
            </a:fld>
            <a:endParaRPr lang="en-US"/>
          </a:p>
        </p:txBody>
      </p:sp>
      <p:pic>
        <p:nvPicPr>
          <p:cNvPr id="2" name="Picture 1" descr="skeletons_1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4" y="120297"/>
            <a:ext cx="8503356" cy="63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4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vector: snapshot of joints time t</a:t>
            </a:r>
          </a:p>
          <a:p>
            <a:pPr lvl="1"/>
            <a:r>
              <a:rPr lang="en-US" dirty="0" smtClean="0"/>
              <a:t>Posture </a:t>
            </a:r>
            <a:r>
              <a:rPr lang="en-US" dirty="0" smtClean="0"/>
              <a:t>sequence: </a:t>
            </a:r>
            <a:r>
              <a:rPr lang="en-US" dirty="0" smtClean="0"/>
              <a:t>series </a:t>
            </a:r>
            <a:r>
              <a:rPr lang="en-US" dirty="0" smtClean="0"/>
              <a:t>of snapshots from sweep behavior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Posture Images: union of robot’s geometry under posture sequence</a:t>
            </a:r>
          </a:p>
          <a:p>
            <a:r>
              <a:rPr lang="en-US" dirty="0" smtClean="0"/>
              <a:t>Map </a:t>
            </a:r>
            <a:r>
              <a:rPr lang="en-US" dirty="0" smtClean="0"/>
              <a:t>Parameters:</a:t>
            </a:r>
          </a:p>
          <a:p>
            <a:pPr lvl="1"/>
            <a:r>
              <a:rPr lang="en-US" dirty="0" smtClean="0"/>
              <a:t>Poses:</a:t>
            </a:r>
          </a:p>
          <a:p>
            <a:pPr lvl="1"/>
            <a:r>
              <a:rPr lang="en-US" dirty="0" smtClean="0"/>
              <a:t>Skeletons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Control</a:t>
            </a:r>
            <a:r>
              <a:rPr lang="en-US" dirty="0" smtClean="0"/>
              <a:t> </a:t>
            </a:r>
            <a:r>
              <a:rPr lang="en-US" dirty="0" smtClean="0"/>
              <a:t>Points: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249804"/>
              </p:ext>
            </p:extLst>
          </p:nvPr>
        </p:nvGraphicFramePr>
        <p:xfrm>
          <a:off x="2377419" y="4635791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7419" y="4635791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015354"/>
              </p:ext>
            </p:extLst>
          </p:nvPr>
        </p:nvGraphicFramePr>
        <p:xfrm>
          <a:off x="2590800" y="4173195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4173195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255819"/>
              </p:ext>
            </p:extLst>
          </p:nvPr>
        </p:nvGraphicFramePr>
        <p:xfrm>
          <a:off x="2831320" y="5153551"/>
          <a:ext cx="41830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" name="Equation" r:id="rId7" imgW="2222500" imgH="215900" progId="Equation.3">
                  <p:embed/>
                </p:oleObj>
              </mc:Choice>
              <mc:Fallback>
                <p:oleObj name="Equation" r:id="rId7" imgW="2222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31320" y="5153551"/>
                        <a:ext cx="418306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761240"/>
              </p:ext>
            </p:extLst>
          </p:nvPr>
        </p:nvGraphicFramePr>
        <p:xfrm>
          <a:off x="3547000" y="5609053"/>
          <a:ext cx="3848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8" name="Equation" r:id="rId9" imgW="2044700" imgH="215900" progId="Equation.3">
                  <p:embed/>
                </p:oleObj>
              </mc:Choice>
              <mc:Fallback>
                <p:oleObj name="Equation" r:id="rId9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47000" y="5609053"/>
                        <a:ext cx="38481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691304"/>
              </p:ext>
            </p:extLst>
          </p:nvPr>
        </p:nvGraphicFramePr>
        <p:xfrm>
          <a:off x="4012871" y="2215096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" name="Equation" r:id="rId11" imgW="1676400" imgH="215900" progId="Equation.3">
                  <p:embed/>
                </p:oleObj>
              </mc:Choice>
              <mc:Fallback>
                <p:oleObj name="Equation" r:id="rId11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2871" y="2215096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404537"/>
              </p:ext>
            </p:extLst>
          </p:nvPr>
        </p:nvGraphicFramePr>
        <p:xfrm>
          <a:off x="2638096" y="3328001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" name="Equation" r:id="rId13" imgW="1460500" imgH="241300" progId="Equation.3">
                  <p:embed/>
                </p:oleObj>
              </mc:Choice>
              <mc:Fallback>
                <p:oleObj name="Equation" r:id="rId13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38096" y="3328001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0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Sample </a:t>
            </a:r>
            <a:r>
              <a:rPr lang="en-US" dirty="0" smtClean="0"/>
              <a:t>possible poses </a:t>
            </a:r>
            <a:r>
              <a:rPr lang="en-US" dirty="0" smtClean="0"/>
              <a:t>uniformly along all </a:t>
            </a:r>
            <a:r>
              <a:rPr lang="en-US" dirty="0" smtClean="0"/>
              <a:t>splices of the set of overlapping skeletons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based on consistency F(x)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Bias likelihood with </a:t>
            </a:r>
            <a:r>
              <a:rPr lang="en-US" dirty="0" smtClean="0"/>
              <a:t>Gaussian curve </a:t>
            </a:r>
            <a:r>
              <a:rPr lang="en-US" dirty="0" smtClean="0"/>
              <a:t>representing motion estimated from last best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best </a:t>
            </a:r>
            <a:r>
              <a:rPr lang="en-US" dirty="0" smtClean="0"/>
              <a:t>possible pose</a:t>
            </a:r>
            <a:r>
              <a:rPr lang="en-US" dirty="0" smtClean="0"/>
              <a:t>, keep all past </a:t>
            </a:r>
            <a:r>
              <a:rPr lang="en-US" dirty="0" smtClean="0"/>
              <a:t>sampled possible poses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94</a:t>
            </a:fld>
            <a:endParaRPr lang="en-US"/>
          </a:p>
        </p:txBody>
      </p:sp>
      <p:pic>
        <p:nvPicPr>
          <p:cNvPr id="7" name="Picture 6" descr="skeletons_2_po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92076"/>
            <a:ext cx="8678333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95</a:t>
            </a:fld>
            <a:endParaRPr lang="en-US"/>
          </a:p>
        </p:txBody>
      </p:sp>
      <p:pic>
        <p:nvPicPr>
          <p:cNvPr id="2" name="Picture 1" descr="skeletons_1_po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1" y="197556"/>
            <a:ext cx="8419159" cy="6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1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if pose’s spatial curve is diverging</a:t>
            </a:r>
          </a:p>
          <a:p>
            <a:r>
              <a:rPr lang="en-US" dirty="0" smtClean="0"/>
              <a:t>Create new branching skeleton if diverging</a:t>
            </a:r>
          </a:p>
          <a:p>
            <a:r>
              <a:rPr lang="en-US" dirty="0" smtClean="0"/>
              <a:t>Otherwise, add to an existing skeleton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all branch states</a:t>
            </a:r>
          </a:p>
          <a:p>
            <a:r>
              <a:rPr lang="en-US" dirty="0" smtClean="0"/>
              <a:t>Maximize evaluation function G(T1,T2)</a:t>
            </a:r>
          </a:p>
          <a:p>
            <a:pPr lvl="1"/>
            <a:r>
              <a:rPr lang="en-US" dirty="0" smtClean="0"/>
              <a:t>Measures overlap and landmark consistency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ICP localize all previous samples across all splices</a:t>
            </a:r>
          </a:p>
          <a:p>
            <a:r>
              <a:rPr lang="en-US" dirty="0" smtClean="0"/>
              <a:t>Select maximum evaluated pose H(x)</a:t>
            </a:r>
          </a:p>
          <a:p>
            <a:r>
              <a:rPr lang="en-US" dirty="0" smtClean="0"/>
              <a:t>Correct map the map with max likelihood pose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4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skeletons together if they are fully constrained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2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en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84343</TotalTime>
  <Words>2884</Words>
  <Application>Microsoft Macintosh PowerPoint</Application>
  <PresentationFormat>On-screen Show (4:3)</PresentationFormat>
  <Paragraphs>859</Paragraphs>
  <Slides>112</Slides>
  <Notes>4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5" baseType="lpstr">
      <vt:lpstr>Sensing</vt:lpstr>
      <vt:lpstr>Office Theme</vt:lpstr>
      <vt:lpstr>Equation</vt:lpstr>
      <vt:lpstr>Robot Mapping with Proprioceptive Spatial Awareness in Confined and Sensor-Challenged Environments</vt:lpstr>
      <vt:lpstr>Outline</vt:lpstr>
      <vt:lpstr>Problem</vt:lpstr>
      <vt:lpstr>Environments</vt:lpstr>
      <vt:lpstr>Motivation</vt:lpstr>
      <vt:lpstr>Mining Disasters</vt:lpstr>
      <vt:lpstr>Earthquakes</vt:lpstr>
      <vt:lpstr>Cave Exploration</vt:lpstr>
      <vt:lpstr>Utility Inspection</vt:lpstr>
      <vt:lpstr>Rediscover Old Infrastructure</vt:lpstr>
      <vt:lpstr>Major Challenges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</vt:lpstr>
      <vt:lpstr>PowerPoint Presentation</vt:lpstr>
      <vt:lpstr>Assumptions</vt:lpstr>
      <vt:lpstr>Evaluation</vt:lpstr>
      <vt:lpstr>PowerPoint Presentation</vt:lpstr>
      <vt:lpstr>External Sensor Failure</vt:lpstr>
      <vt:lpstr>Types of Sensing</vt:lpstr>
      <vt:lpstr>Sensing with Proprioception</vt:lpstr>
      <vt:lpstr>Sensing Void Space</vt:lpstr>
      <vt:lpstr>Proprioceptive Spatial Awareness</vt:lpstr>
      <vt:lpstr>PowerPoint Presentation</vt:lpstr>
      <vt:lpstr>PowerPoint Presentation</vt:lpstr>
      <vt:lpstr>PowerPoint Presentation</vt:lpstr>
      <vt:lpstr>PowerPoint Presentation</vt:lpstr>
      <vt:lpstr>Proprioceptive Sensing</vt:lpstr>
      <vt:lpstr>PowerPoint Presentation</vt:lpstr>
      <vt:lpstr>Environmental Landmarks and Features</vt:lpstr>
      <vt:lpstr>Shape Features</vt:lpstr>
      <vt:lpstr>Shape Feature</vt:lpstr>
      <vt:lpstr>PowerPoint Presentation</vt:lpstr>
      <vt:lpstr>PowerPoint Presentation</vt:lpstr>
      <vt:lpstr>Spatial Features</vt:lpstr>
      <vt:lpstr>PowerPoint Presentation</vt:lpstr>
      <vt:lpstr>PowerPoint Presentation</vt:lpstr>
      <vt:lpstr>PowerPoint Presentation</vt:lpstr>
      <vt:lpstr>PowerPoint Presentation</vt:lpstr>
      <vt:lpstr>Robot Frame</vt:lpstr>
      <vt:lpstr>PowerPoint Presentation</vt:lpstr>
      <vt:lpstr>Posture Curve</vt:lpstr>
      <vt:lpstr>PowerPoint Presentation</vt:lpstr>
      <vt:lpstr>PowerPoint Presentation</vt:lpstr>
      <vt:lpstr>PowerPoint Presentation</vt:lpstr>
      <vt:lpstr>Control and Locomotion</vt:lpstr>
      <vt:lpstr>Concertina Motion</vt:lpstr>
      <vt:lpstr>Gait Stages</vt:lpstr>
      <vt:lpstr>PowerPoint Presentation</vt:lpstr>
      <vt:lpstr>Inputs</vt:lpstr>
      <vt:lpstr>Initial Condition for Building the Map</vt:lpstr>
      <vt:lpstr>4 Methods</vt:lpstr>
      <vt:lpstr>In-Place Constraint</vt:lpstr>
      <vt:lpstr>PowerPoint Presentation</vt:lpstr>
      <vt:lpstr>Step Constraint</vt:lpstr>
      <vt:lpstr>PowerPoint Presentation</vt:lpstr>
      <vt:lpstr>PowerPoint Presentation</vt:lpstr>
      <vt:lpstr>Shortcoming of Naive Approach</vt:lpstr>
      <vt:lpstr>Axis Constraint</vt:lpstr>
      <vt:lpstr>PowerPoint Presentation</vt:lpstr>
      <vt:lpstr>PowerPoint Presentation</vt:lpstr>
      <vt:lpstr>Process of Axis Approach</vt:lpstr>
      <vt:lpstr>Mapping Problem (backup)</vt:lpstr>
      <vt:lpstr>PowerPoint Presentation</vt:lpstr>
      <vt:lpstr>Problem</vt:lpstr>
      <vt:lpstr>Curve Events</vt:lpstr>
      <vt:lpstr>Branching</vt:lpstr>
      <vt:lpstr>PowerPoint Presentation</vt:lpstr>
      <vt:lpstr>PowerPoint Presentation</vt:lpstr>
      <vt:lpstr>Localization on Skeletons</vt:lpstr>
      <vt:lpstr>Localization Process (how to fit a new pose into past set of skeletons)</vt:lpstr>
      <vt:lpstr>PowerPoint Presentation</vt:lpstr>
      <vt:lpstr>PowerPoint Presentation</vt:lpstr>
      <vt:lpstr>Branch Detection</vt:lpstr>
      <vt:lpstr>Mapping Process</vt:lpstr>
      <vt:lpstr>PowerPoint Presentation</vt:lpstr>
      <vt:lpstr>Problems</vt:lpstr>
      <vt:lpstr>Approach</vt:lpstr>
      <vt:lpstr>Parameterization</vt:lpstr>
      <vt:lpstr>Spatial Transform of Skeletons</vt:lpstr>
      <vt:lpstr>PowerPoint Presentation</vt:lpstr>
      <vt:lpstr>PowerPoint Presentation</vt:lpstr>
      <vt:lpstr>Mapping Problem</vt:lpstr>
      <vt:lpstr>Motion Estimation</vt:lpstr>
      <vt:lpstr>PowerPoint Presentation</vt:lpstr>
      <vt:lpstr>PowerPoint Presentation</vt:lpstr>
      <vt:lpstr>Add to Map</vt:lpstr>
      <vt:lpstr>Branching State</vt:lpstr>
      <vt:lpstr>Localization</vt:lpstr>
      <vt:lpstr>Merge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Contributions</vt:lpstr>
      <vt:lpstr>Conclusion</vt:lpstr>
      <vt:lpstr>Challenges</vt:lpstr>
      <vt:lpstr>Future Work</vt:lpstr>
    </vt:vector>
  </TitlesOfParts>
  <Company>The Aerospace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Proprioceptive Mapping of Confined and Sensor-Challenged Environments</dc:title>
  <dc:creator>Jacob Everist</dc:creator>
  <cp:lastModifiedBy>Jacob Everist</cp:lastModifiedBy>
  <cp:revision>603</cp:revision>
  <dcterms:created xsi:type="dcterms:W3CDTF">2014-02-04T23:38:30Z</dcterms:created>
  <dcterms:modified xsi:type="dcterms:W3CDTF">2015-01-23T23:34:05Z</dcterms:modified>
</cp:coreProperties>
</file>